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7"/>
  </p:notesMasterIdLst>
  <p:sldIdLst>
    <p:sldId id="256" r:id="rId2"/>
    <p:sldId id="487" r:id="rId3"/>
    <p:sldId id="515" r:id="rId4"/>
    <p:sldId id="507" r:id="rId5"/>
    <p:sldId id="509" r:id="rId6"/>
    <p:sldId id="517" r:id="rId7"/>
    <p:sldId id="516" r:id="rId8"/>
    <p:sldId id="518" r:id="rId9"/>
    <p:sldId id="519" r:id="rId10"/>
    <p:sldId id="520" r:id="rId11"/>
    <p:sldId id="521" r:id="rId12"/>
    <p:sldId id="522" r:id="rId13"/>
    <p:sldId id="523" r:id="rId14"/>
    <p:sldId id="524" r:id="rId15"/>
    <p:sldId id="525" r:id="rId1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DE0E8"/>
    <a:srgbClr val="A50000"/>
    <a:srgbClr val="CC0000"/>
    <a:srgbClr val="C00000"/>
    <a:srgbClr val="FF0000"/>
    <a:srgbClr val="A50021"/>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TC\Desktop\&#1585;&#1586;&#1575;&#1586;\&#1575;&#1587;&#1578;&#1585;&#1575;&#1578;&#1610;&#1580;&#1610;&#1577;%202222&#1575;&#1604;&#1585;&#1586;&#1575;&#1586;\&#1580;&#1583;&#1575;&#1608;&#1604;%20&#1575;&#1604;&#1576;&#1606;&#1603;%20&#1575;&#1604;&#1605;&#1585;&#1603;&#1586;&#161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TC\Desktop\&#1585;&#1586;&#1575;&#1586;\&#1575;&#1587;&#1578;&#1585;&#1575;&#1578;&#1610;&#1580;&#1610;&#1577;%202222&#1575;&#1604;&#1585;&#1586;&#1575;&#1586;\&#1580;&#1583;&#1575;&#1608;&#1604;%20&#1575;&#1604;&#1576;&#1606;&#1603;%20&#1575;&#1604;&#1605;&#1585;&#1603;&#1586;&#161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TC\Desktop\&#1585;&#1586;&#1575;&#1586;\&#1575;&#1587;&#1578;&#1585;&#1575;&#1578;&#1610;&#1580;&#1610;&#1577;%202222&#1575;&#1604;&#1585;&#1586;&#1575;&#1586;\&#1580;&#1583;&#1575;&#1608;&#1604;%20&#1575;&#1604;&#1576;&#1606;&#1603;%20&#1575;&#1604;&#1605;&#1585;&#1603;&#1586;&#1610;%2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752200427162356"/>
          <c:y val="0.28981245405608641"/>
          <c:w val="0.65244241496971722"/>
          <c:h val="0.70135488941911861"/>
        </c:manualLayout>
      </c:layout>
      <c:doughnutChart>
        <c:varyColors val="1"/>
        <c:ser>
          <c:idx val="0"/>
          <c:order val="0"/>
          <c:tx>
            <c:strRef>
              <c:f>Sheet2!$A$14</c:f>
              <c:strCache>
                <c:ptCount val="1"/>
                <c:pt idx="0">
                  <c:v>استخدامات الاراضي الزراعية</c:v>
                </c:pt>
              </c:strCache>
            </c:strRef>
          </c:tx>
          <c:dPt>
            <c:idx val="0"/>
            <c:spPr>
              <a:solidFill>
                <a:schemeClr val="accent6">
                  <a:lumMod val="60000"/>
                  <a:lumOff val="40000"/>
                </a:schemeClr>
              </a:solidFill>
            </c:spPr>
          </c:dPt>
          <c:dPt>
            <c:idx val="1"/>
            <c:spPr>
              <a:solidFill>
                <a:schemeClr val="accent2">
                  <a:lumMod val="60000"/>
                  <a:lumOff val="40000"/>
                </a:schemeClr>
              </a:solidFill>
            </c:spPr>
          </c:dPt>
          <c:dPt>
            <c:idx val="2"/>
            <c:spPr>
              <a:solidFill>
                <a:srgbClr val="00F66F"/>
              </a:solidFill>
            </c:spPr>
          </c:dPt>
          <c:dLbls>
            <c:dLbl>
              <c:idx val="0"/>
              <c:layout>
                <c:manualLayout>
                  <c:x val="-7.3625358041951958E-2"/>
                  <c:y val="-6.2656397560944571E-2"/>
                </c:manualLayout>
              </c:layout>
              <c:showCatName val="1"/>
              <c:showPercent val="1"/>
            </c:dLbl>
            <c:dLbl>
              <c:idx val="1"/>
              <c:layout>
                <c:manualLayout>
                  <c:x val="1.2270893006991994E-2"/>
                  <c:y val="-4.9465577021798462E-2"/>
                </c:manualLayout>
              </c:layout>
              <c:spPr/>
              <c:txPr>
                <a:bodyPr/>
                <a:lstStyle/>
                <a:p>
                  <a:pPr rtl="1">
                    <a:defRPr b="1">
                      <a:solidFill>
                        <a:schemeClr val="tx1"/>
                      </a:solidFill>
                    </a:defRPr>
                  </a:pPr>
                  <a:endParaRPr lang="en-US"/>
                </a:p>
              </c:txPr>
              <c:showCatName val="1"/>
              <c:showPercent val="1"/>
            </c:dLbl>
            <c:dLbl>
              <c:idx val="2"/>
              <c:layout>
                <c:manualLayout>
                  <c:x val="5.8291331290439015E-2"/>
                  <c:y val="4.6150214883140535E-2"/>
                </c:manualLayout>
              </c:layout>
              <c:spPr/>
              <c:txPr>
                <a:bodyPr/>
                <a:lstStyle/>
                <a:p>
                  <a:pPr>
                    <a:defRPr sz="1100" b="1">
                      <a:solidFill>
                        <a:schemeClr val="tx1"/>
                      </a:solidFill>
                    </a:defRPr>
                  </a:pPr>
                  <a:endParaRPr lang="en-US"/>
                </a:p>
              </c:txPr>
              <c:showCatName val="1"/>
              <c:showPercent val="1"/>
            </c:dLbl>
            <c:txPr>
              <a:bodyPr/>
              <a:lstStyle/>
              <a:p>
                <a:pPr>
                  <a:defRPr b="1">
                    <a:solidFill>
                      <a:schemeClr val="tx1"/>
                    </a:solidFill>
                  </a:defRPr>
                </a:pPr>
                <a:endParaRPr lang="en-US"/>
              </a:p>
            </c:txPr>
            <c:showCatName val="1"/>
            <c:showPercent val="1"/>
            <c:showLeaderLines val="1"/>
          </c:dLbls>
          <c:cat>
            <c:strRef>
              <c:f>Sheet2!$A$15:$A$17</c:f>
              <c:strCache>
                <c:ptCount val="3"/>
                <c:pt idx="0">
                  <c:v>اراضي التنظيم</c:v>
                </c:pt>
                <c:pt idx="1">
                  <c:v>اراضي الخزينة</c:v>
                </c:pt>
                <c:pt idx="2">
                  <c:v>الاراضي الزراعية</c:v>
                </c:pt>
              </c:strCache>
            </c:strRef>
          </c:cat>
          <c:val>
            <c:numRef>
              <c:f>Sheet2!$B$15:$B$17</c:f>
              <c:numCache>
                <c:formatCode>General</c:formatCode>
                <c:ptCount val="3"/>
                <c:pt idx="0">
                  <c:v>1.9</c:v>
                </c:pt>
                <c:pt idx="1">
                  <c:v>1.4000000000000008</c:v>
                </c:pt>
                <c:pt idx="2">
                  <c:v>5.6</c:v>
                </c:pt>
              </c:numCache>
            </c:numRef>
          </c:val>
        </c:ser>
        <c:dLbls>
          <c:showCatName val="1"/>
          <c:showPercent val="1"/>
        </c:dLbls>
        <c:firstSliceAng val="0"/>
        <c:holeSize val="50"/>
      </c:doughnutChart>
    </c:plotArea>
    <c:plotVisOnly val="1"/>
    <c:dispBlanksAs val="zero"/>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8452439802105646"/>
          <c:y val="4.3549504228638083E-2"/>
          <c:w val="0.51114610673665706"/>
          <c:h val="0.85191017789442991"/>
        </c:manualLayout>
      </c:layout>
      <c:doughnutChart>
        <c:varyColors val="1"/>
        <c:ser>
          <c:idx val="0"/>
          <c:order val="0"/>
          <c:tx>
            <c:strRef>
              <c:f>Sheet2!$B$9</c:f>
              <c:strCache>
                <c:ptCount val="1"/>
                <c:pt idx="0">
                  <c:v>المساحة م.دونم</c:v>
                </c:pt>
              </c:strCache>
            </c:strRef>
          </c:tx>
          <c:dPt>
            <c:idx val="0"/>
            <c:spPr>
              <a:solidFill>
                <a:schemeClr val="accent3">
                  <a:lumMod val="75000"/>
                </a:schemeClr>
              </a:solidFill>
            </c:spPr>
          </c:dPt>
          <c:dPt>
            <c:idx val="1"/>
            <c:spPr>
              <a:solidFill>
                <a:schemeClr val="accent5">
                  <a:lumMod val="60000"/>
                  <a:lumOff val="40000"/>
                </a:schemeClr>
              </a:solidFill>
            </c:spPr>
          </c:dPt>
          <c:dLbls>
            <c:dLbl>
              <c:idx val="0"/>
              <c:spPr/>
              <c:txPr>
                <a:bodyPr/>
                <a:lstStyle/>
                <a:p>
                  <a:pPr>
                    <a:defRPr sz="1050" b="1">
                      <a:solidFill>
                        <a:schemeClr val="tx1"/>
                      </a:solidFill>
                    </a:defRPr>
                  </a:pPr>
                  <a:endParaRPr lang="en-US"/>
                </a:p>
              </c:txPr>
            </c:dLbl>
            <c:dLbl>
              <c:idx val="1"/>
              <c:spPr/>
              <c:txPr>
                <a:bodyPr/>
                <a:lstStyle/>
                <a:p>
                  <a:pPr>
                    <a:defRPr sz="1100" b="1">
                      <a:solidFill>
                        <a:schemeClr val="tx1"/>
                      </a:solidFill>
                    </a:defRPr>
                  </a:pPr>
                  <a:endParaRPr lang="en-US"/>
                </a:p>
              </c:txPr>
            </c:dLbl>
            <c:txPr>
              <a:bodyPr/>
              <a:lstStyle/>
              <a:p>
                <a:pPr>
                  <a:defRPr>
                    <a:solidFill>
                      <a:schemeClr val="tx1"/>
                    </a:solidFill>
                  </a:defRPr>
                </a:pPr>
                <a:endParaRPr lang="en-US"/>
              </a:p>
            </c:txPr>
            <c:showCatName val="1"/>
            <c:showPercent val="1"/>
            <c:showLeaderLines val="1"/>
          </c:dLbls>
          <c:cat>
            <c:strRef>
              <c:f>Sheet2!$A$10:$A$11</c:f>
              <c:strCache>
                <c:ptCount val="2"/>
                <c:pt idx="0">
                  <c:v>&gt; 200 mm</c:v>
                </c:pt>
                <c:pt idx="1">
                  <c:v>&lt; 200 mm</c:v>
                </c:pt>
              </c:strCache>
            </c:strRef>
          </c:cat>
          <c:val>
            <c:numRef>
              <c:f>Sheet2!$B$10:$B$11</c:f>
              <c:numCache>
                <c:formatCode>General</c:formatCode>
                <c:ptCount val="2"/>
                <c:pt idx="0">
                  <c:v>8.9</c:v>
                </c:pt>
                <c:pt idx="1">
                  <c:v>79.899999999999991</c:v>
                </c:pt>
              </c:numCache>
            </c:numRef>
          </c:val>
        </c:ser>
        <c:dLbls>
          <c:showCatName val="1"/>
          <c:showPercent val="1"/>
        </c:dLbls>
        <c:firstSliceAng val="0"/>
        <c:holeSize val="50"/>
      </c:doughnutChart>
    </c:plotArea>
    <c:plotVisOnly val="1"/>
    <c:dispBlanksAs val="zero"/>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2.0357317254410777E-2"/>
          <c:y val="0.18875612585370941"/>
          <c:w val="0.94553406509415938"/>
          <c:h val="0.67808769094416421"/>
        </c:manualLayout>
      </c:layout>
      <c:barChart>
        <c:barDir val="bar"/>
        <c:grouping val="stacked"/>
        <c:ser>
          <c:idx val="0"/>
          <c:order val="0"/>
          <c:tx>
            <c:strRef>
              <c:f>Sheet2!$A$38</c:f>
              <c:strCache>
                <c:ptCount val="1"/>
                <c:pt idx="0">
                  <c:v>جوفي</c:v>
                </c:pt>
              </c:strCache>
            </c:strRef>
          </c:tx>
          <c:spPr>
            <a:solidFill>
              <a:srgbClr val="0070C0"/>
            </a:solidFill>
          </c:spPr>
          <c:dLbls>
            <c:dLbl>
              <c:idx val="0"/>
              <c:layout>
                <c:manualLayout>
                  <c:x val="2.9284409593032343E-2"/>
                  <c:y val="7.9769686535991174E-2"/>
                </c:manualLayout>
              </c:layout>
              <c:tx>
                <c:rich>
                  <a:bodyPr/>
                  <a:lstStyle/>
                  <a:p>
                    <a:r>
                      <a:rPr lang="ar-JO" sz="3200" dirty="0" smtClean="0"/>
                      <a:t>جوفية</a:t>
                    </a:r>
                  </a:p>
                  <a:p>
                    <a:r>
                      <a:rPr lang="ar-JO" sz="3600" baseline="0" dirty="0" smtClean="0">
                        <a:solidFill>
                          <a:schemeClr val="tx1">
                            <a:lumMod val="95000"/>
                            <a:lumOff val="5000"/>
                          </a:schemeClr>
                        </a:solidFill>
                      </a:rPr>
                      <a:t> </a:t>
                    </a:r>
                    <a:r>
                      <a:rPr lang="ar-JO" sz="3600" dirty="0" smtClean="0">
                        <a:solidFill>
                          <a:schemeClr val="tx1">
                            <a:lumMod val="95000"/>
                            <a:lumOff val="5000"/>
                          </a:schemeClr>
                        </a:solidFill>
                      </a:rPr>
                      <a:t> </a:t>
                    </a:r>
                    <a:r>
                      <a:rPr lang="ar-JO" sz="3600" dirty="0">
                        <a:solidFill>
                          <a:schemeClr val="tx1">
                            <a:lumMod val="95000"/>
                            <a:lumOff val="5000"/>
                          </a:schemeClr>
                        </a:solidFill>
                      </a:rPr>
                      <a:t>257</a:t>
                    </a:r>
                  </a:p>
                </c:rich>
              </c:tx>
              <c:showVal val="1"/>
              <c:showSerName val="1"/>
            </c:dLbl>
            <c:txPr>
              <a:bodyPr/>
              <a:lstStyle/>
              <a:p>
                <a:pPr>
                  <a:defRPr sz="1200" b="1">
                    <a:solidFill>
                      <a:schemeClr val="bg1"/>
                    </a:solidFill>
                  </a:defRPr>
                </a:pPr>
                <a:endParaRPr lang="en-US"/>
              </a:p>
            </c:txPr>
            <c:showVal val="1"/>
            <c:showSerName val="1"/>
          </c:dLbls>
          <c:cat>
            <c:strRef>
              <c:f>Sheet2!$A$37</c:f>
              <c:strCache>
                <c:ptCount val="1"/>
                <c:pt idx="0">
                  <c:v>مصادر مياه الري</c:v>
                </c:pt>
              </c:strCache>
            </c:strRef>
          </c:cat>
          <c:val>
            <c:numRef>
              <c:f>Sheet2!$B$38</c:f>
              <c:numCache>
                <c:formatCode>General</c:formatCode>
                <c:ptCount val="1"/>
                <c:pt idx="0">
                  <c:v>257</c:v>
                </c:pt>
              </c:numCache>
            </c:numRef>
          </c:val>
        </c:ser>
        <c:ser>
          <c:idx val="1"/>
          <c:order val="1"/>
          <c:tx>
            <c:strRef>
              <c:f>Sheet2!$A$39</c:f>
              <c:strCache>
                <c:ptCount val="1"/>
                <c:pt idx="0">
                  <c:v>سطحي</c:v>
                </c:pt>
              </c:strCache>
            </c:strRef>
          </c:tx>
          <c:dPt>
            <c:idx val="0"/>
            <c:spPr>
              <a:solidFill>
                <a:schemeClr val="bg2">
                  <a:lumMod val="75000"/>
                </a:schemeClr>
              </a:solidFill>
            </c:spPr>
          </c:dPt>
          <c:dLbls>
            <c:dLbl>
              <c:idx val="0"/>
              <c:layout>
                <c:manualLayout>
                  <c:x val="1.6733948338875631E-2"/>
                  <c:y val="6.5896697573210122E-2"/>
                </c:manualLayout>
              </c:layout>
              <c:tx>
                <c:rich>
                  <a:bodyPr/>
                  <a:lstStyle/>
                  <a:p>
                    <a:r>
                      <a:rPr lang="ar-JO" sz="3200" dirty="0" smtClean="0"/>
                      <a:t>سطحية</a:t>
                    </a:r>
                    <a:r>
                      <a:rPr lang="ar-JO" sz="3200" baseline="0" dirty="0" smtClean="0"/>
                      <a:t> </a:t>
                    </a:r>
                    <a:r>
                      <a:rPr lang="ar-JO" sz="3200" dirty="0" smtClean="0"/>
                      <a:t> </a:t>
                    </a:r>
                    <a:r>
                      <a:rPr lang="ar-JO" sz="3600" dirty="0"/>
                      <a:t>154</a:t>
                    </a:r>
                  </a:p>
                </c:rich>
              </c:tx>
              <c:showVal val="1"/>
              <c:showSerName val="1"/>
            </c:dLbl>
            <c:txPr>
              <a:bodyPr/>
              <a:lstStyle/>
              <a:p>
                <a:pPr>
                  <a:defRPr sz="1200" b="1">
                    <a:solidFill>
                      <a:schemeClr val="tx1"/>
                    </a:solidFill>
                  </a:defRPr>
                </a:pPr>
                <a:endParaRPr lang="en-US"/>
              </a:p>
            </c:txPr>
            <c:showSerName val="1"/>
          </c:dLbls>
          <c:cat>
            <c:strRef>
              <c:f>Sheet2!$A$37</c:f>
              <c:strCache>
                <c:ptCount val="1"/>
                <c:pt idx="0">
                  <c:v>مصادر مياه الري</c:v>
                </c:pt>
              </c:strCache>
            </c:strRef>
          </c:cat>
          <c:val>
            <c:numRef>
              <c:f>Sheet2!$B$39</c:f>
              <c:numCache>
                <c:formatCode>General</c:formatCode>
                <c:ptCount val="1"/>
                <c:pt idx="0">
                  <c:v>154</c:v>
                </c:pt>
              </c:numCache>
            </c:numRef>
          </c:val>
        </c:ser>
        <c:ser>
          <c:idx val="2"/>
          <c:order val="2"/>
          <c:tx>
            <c:strRef>
              <c:f>Sheet2!$A$40</c:f>
              <c:strCache>
                <c:ptCount val="1"/>
                <c:pt idx="0">
                  <c:v>مياه معالجة</c:v>
                </c:pt>
              </c:strCache>
            </c:strRef>
          </c:tx>
          <c:spPr>
            <a:solidFill>
              <a:schemeClr val="bg1">
                <a:lumMod val="65000"/>
              </a:schemeClr>
            </a:solidFill>
          </c:spPr>
          <c:dLbls>
            <c:dLbl>
              <c:idx val="0"/>
              <c:layout>
                <c:manualLayout>
                  <c:x val="-1.8128444033781933E-2"/>
                  <c:y val="7.2833192054600648E-2"/>
                </c:manualLayout>
              </c:layout>
              <c:tx>
                <c:rich>
                  <a:bodyPr/>
                  <a:lstStyle/>
                  <a:p>
                    <a:r>
                      <a:rPr lang="ar-JO" sz="3200" b="1" dirty="0"/>
                      <a:t>مياه </a:t>
                    </a:r>
                    <a:r>
                      <a:rPr lang="ar-JO" sz="3200" b="1" dirty="0" smtClean="0"/>
                      <a:t>معالجة</a:t>
                    </a:r>
                    <a:r>
                      <a:rPr lang="ar-JO" sz="3200" b="1" baseline="0" dirty="0" smtClean="0"/>
                      <a:t> </a:t>
                    </a:r>
                    <a:r>
                      <a:rPr lang="ar-JO" sz="3600" b="1" dirty="0" smtClean="0"/>
                      <a:t>131</a:t>
                    </a:r>
                    <a:endParaRPr lang="ar-JO" sz="3600" b="1" dirty="0"/>
                  </a:p>
                </c:rich>
              </c:tx>
              <c:dLblPos val="inEnd"/>
              <c:showVal val="1"/>
              <c:showSerName val="1"/>
            </c:dLbl>
            <c:txPr>
              <a:bodyPr/>
              <a:lstStyle/>
              <a:p>
                <a:pPr>
                  <a:defRPr sz="1200" b="1"/>
                </a:pPr>
                <a:endParaRPr lang="en-US"/>
              </a:p>
            </c:txPr>
            <c:dLblPos val="inEnd"/>
            <c:showVal val="1"/>
            <c:showSerName val="1"/>
          </c:dLbls>
          <c:cat>
            <c:strRef>
              <c:f>Sheet2!$A$37</c:f>
              <c:strCache>
                <c:ptCount val="1"/>
                <c:pt idx="0">
                  <c:v>مصادر مياه الري</c:v>
                </c:pt>
              </c:strCache>
            </c:strRef>
          </c:cat>
          <c:val>
            <c:numRef>
              <c:f>Sheet2!$B$40</c:f>
              <c:numCache>
                <c:formatCode>General</c:formatCode>
                <c:ptCount val="1"/>
                <c:pt idx="0">
                  <c:v>131</c:v>
                </c:pt>
              </c:numCache>
            </c:numRef>
          </c:val>
        </c:ser>
        <c:gapWidth val="300"/>
        <c:axId val="137730688"/>
        <c:axId val="138094848"/>
      </c:barChart>
      <c:catAx>
        <c:axId val="137730688"/>
        <c:scaling>
          <c:orientation val="minMax"/>
        </c:scaling>
        <c:delete val="1"/>
        <c:axPos val="l"/>
        <c:majorTickMark val="none"/>
        <c:tickLblPos val="nextTo"/>
        <c:crossAx val="138094848"/>
        <c:crosses val="autoZero"/>
        <c:auto val="1"/>
        <c:lblAlgn val="ctr"/>
        <c:lblOffset val="100"/>
      </c:catAx>
      <c:valAx>
        <c:axId val="138094848"/>
        <c:scaling>
          <c:orientation val="minMax"/>
        </c:scaling>
        <c:axPos val="b"/>
        <c:majorGridlines/>
        <c:numFmt formatCode="General" sourceLinked="1"/>
        <c:majorTickMark val="none"/>
        <c:tickLblPos val="nextTo"/>
        <c:txPr>
          <a:bodyPr/>
          <a:lstStyle/>
          <a:p>
            <a:pPr>
              <a:defRPr sz="1100" b="1"/>
            </a:pPr>
            <a:endParaRPr lang="en-US"/>
          </a:p>
        </c:txPr>
        <c:crossAx val="137730688"/>
        <c:crosses val="autoZero"/>
        <c:crossBetween val="between"/>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156702416436024E-2"/>
          <c:y val="5.8579396325459275E-3"/>
          <c:w val="0.59141672876303886"/>
          <c:h val="0.97213801399825062"/>
        </c:manualLayout>
      </c:layout>
      <c:doughnutChart>
        <c:varyColors val="1"/>
        <c:ser>
          <c:idx val="0"/>
          <c:order val="0"/>
          <c:tx>
            <c:strRef>
              <c:f>Sheet2!$A$37</c:f>
              <c:strCache>
                <c:ptCount val="1"/>
                <c:pt idx="0">
                  <c:v>مصادر مياه الري</c:v>
                </c:pt>
              </c:strCache>
            </c:strRef>
          </c:tx>
          <c:dPt>
            <c:idx val="0"/>
            <c:spPr>
              <a:solidFill>
                <a:srgbClr val="0070C0"/>
              </a:solidFill>
            </c:spPr>
          </c:dPt>
          <c:dPt>
            <c:idx val="1"/>
            <c:spPr>
              <a:solidFill>
                <a:schemeClr val="bg2">
                  <a:lumMod val="75000"/>
                </a:schemeClr>
              </a:solidFill>
            </c:spPr>
          </c:dPt>
          <c:dPt>
            <c:idx val="2"/>
            <c:spPr>
              <a:solidFill>
                <a:schemeClr val="bg1">
                  <a:lumMod val="65000"/>
                </a:schemeClr>
              </a:solidFill>
            </c:spPr>
          </c:dPt>
          <c:dLbls>
            <c:dLbl>
              <c:idx val="0"/>
              <c:spPr/>
              <c:txPr>
                <a:bodyPr/>
                <a:lstStyle/>
                <a:p>
                  <a:pPr>
                    <a:defRPr sz="1200" b="1">
                      <a:solidFill>
                        <a:schemeClr val="bg1"/>
                      </a:solidFill>
                    </a:defRPr>
                  </a:pPr>
                  <a:endParaRPr lang="en-US"/>
                </a:p>
              </c:txPr>
            </c:dLbl>
            <c:txPr>
              <a:bodyPr/>
              <a:lstStyle/>
              <a:p>
                <a:pPr>
                  <a:defRPr sz="1200" b="1">
                    <a:solidFill>
                      <a:schemeClr val="tx1"/>
                    </a:solidFill>
                  </a:defRPr>
                </a:pPr>
                <a:endParaRPr lang="en-US"/>
              </a:p>
            </c:txPr>
            <c:showCatName val="1"/>
            <c:showPercent val="1"/>
            <c:showLeaderLines val="1"/>
          </c:dLbls>
          <c:cat>
            <c:strRef>
              <c:f>Sheet2!$A$38:$A$40</c:f>
              <c:strCache>
                <c:ptCount val="3"/>
                <c:pt idx="0">
                  <c:v>جوفي</c:v>
                </c:pt>
                <c:pt idx="1">
                  <c:v>سطحي</c:v>
                </c:pt>
                <c:pt idx="2">
                  <c:v>مياه معالجة</c:v>
                </c:pt>
              </c:strCache>
            </c:strRef>
          </c:cat>
          <c:val>
            <c:numRef>
              <c:f>Sheet2!$B$38:$B$40</c:f>
              <c:numCache>
                <c:formatCode>General</c:formatCode>
                <c:ptCount val="3"/>
                <c:pt idx="0">
                  <c:v>257</c:v>
                </c:pt>
                <c:pt idx="1">
                  <c:v>154</c:v>
                </c:pt>
                <c:pt idx="2">
                  <c:v>131</c:v>
                </c:pt>
              </c:numCache>
            </c:numRef>
          </c:val>
        </c:ser>
        <c:dLbls>
          <c:showCatName val="1"/>
          <c:showPercent val="1"/>
        </c:dLbls>
        <c:firstSliceAng val="0"/>
        <c:holeSize val="50"/>
      </c:doughnutChart>
    </c:plotArea>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0.17901</cdr:x>
      <cdr:y>0.315</cdr:y>
    </cdr:from>
    <cdr:to>
      <cdr:x>0.49085</cdr:x>
      <cdr:y>0.63</cdr:y>
    </cdr:to>
    <cdr:sp macro="" textlink="">
      <cdr:nvSpPr>
        <cdr:cNvPr id="2" name="Rectangle 1"/>
        <cdr:cNvSpPr/>
      </cdr:nvSpPr>
      <cdr:spPr>
        <a:xfrm xmlns:a="http://schemas.openxmlformats.org/drawingml/2006/main">
          <a:off x="538116" y="576064"/>
          <a:ext cx="937416" cy="5760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1"/>
          <a:r>
            <a:rPr lang="ar-JO" sz="1400" b="1" dirty="0" smtClean="0">
              <a:solidFill>
                <a:schemeClr val="tx1"/>
              </a:solidFill>
            </a:rPr>
            <a:t>مصادر</a:t>
          </a:r>
        </a:p>
        <a:p xmlns:a="http://schemas.openxmlformats.org/drawingml/2006/main">
          <a:pPr algn="ctr" rtl="1"/>
          <a:r>
            <a:rPr lang="ar-JO" sz="1400" b="1" dirty="0" smtClean="0">
              <a:solidFill>
                <a:schemeClr val="tx1"/>
              </a:solidFill>
            </a:rPr>
            <a:t>مياه الري</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A860F5F-22FC-400C-B19B-E26AA4A4998A}" type="datetimeFigureOut">
              <a:rPr lang="en-US" smtClean="0"/>
              <a:pPr/>
              <a:t>9/22/2018</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1FC0DD0-E151-4C5E-80A7-7F19D6DADD0E}" type="slidenum">
              <a:rPr lang="en-US" smtClean="0"/>
              <a:pPr/>
              <a:t>‹#›</a:t>
            </a:fld>
            <a:endParaRPr lang="en-US" dirty="0"/>
          </a:p>
        </p:txBody>
      </p:sp>
    </p:spTree>
    <p:extLst>
      <p:ext uri="{BB962C8B-B14F-4D97-AF65-F5344CB8AC3E}">
        <p14:creationId xmlns:p14="http://schemas.microsoft.com/office/powerpoint/2010/main" xmlns="" val="29231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C0DD0-E151-4C5E-80A7-7F19D6DADD0E}"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D16D67-824D-4459-9922-CE69EB0264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A0CA156-F974-4DC9-B09A-64BF60D7B6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962C19-F9C1-41BE-A715-9979D923B2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89D754A-DC0C-42CB-A16F-422D7C5EA0F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519A166-0DCD-4EDC-8AA4-AFD708E9ABC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95483F8-80F5-4B33-A687-D09F4FE0A96C}"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1FBCF75-F701-4CC1-8CBE-C6F7EE96320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BAE9744-9B85-4614-BA8A-6985304D413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F78CDDD-D729-48A7-AB12-09A5136120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782657-F27E-449D-BF25-43762550F9D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A59227-CA45-4343-A397-01293E88CAE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D5BB26-39C4-4A8D-A307-75AFE9164B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43000"/>
            <a:ext cx="9144000" cy="1676400"/>
          </a:xfrm>
        </p:spPr>
        <p:txBody>
          <a:bodyPr>
            <a:normAutofit/>
          </a:bodyPr>
          <a:lstStyle/>
          <a:p>
            <a:pPr algn="ctr" rtl="1"/>
            <a:r>
              <a:rPr lang="ar-JO" sz="4400" dirty="0" smtClean="0">
                <a:solidFill>
                  <a:schemeClr val="bg2">
                    <a:lumMod val="25000"/>
                  </a:schemeClr>
                </a:solidFill>
              </a:rPr>
              <a:t>واقع الزراعة الذكية</a:t>
            </a:r>
            <a:br>
              <a:rPr lang="ar-JO" sz="4400" dirty="0" smtClean="0">
                <a:solidFill>
                  <a:schemeClr val="bg2">
                    <a:lumMod val="25000"/>
                  </a:schemeClr>
                </a:solidFill>
              </a:rPr>
            </a:br>
            <a:r>
              <a:rPr lang="ar-JO" sz="4400" dirty="0" smtClean="0">
                <a:solidFill>
                  <a:schemeClr val="bg2">
                    <a:lumMod val="25000"/>
                  </a:schemeClr>
                </a:solidFill>
              </a:rPr>
              <a:t> في المملكة الأردنية الهاشمية</a:t>
            </a:r>
          </a:p>
        </p:txBody>
      </p:sp>
      <p:sp>
        <p:nvSpPr>
          <p:cNvPr id="8" name="Slide Number Placeholder 7"/>
          <p:cNvSpPr>
            <a:spLocks noGrp="1"/>
          </p:cNvSpPr>
          <p:nvPr>
            <p:ph type="sldNum" sz="quarter" idx="12"/>
          </p:nvPr>
        </p:nvSpPr>
        <p:spPr/>
        <p:txBody>
          <a:bodyPr/>
          <a:lstStyle/>
          <a:p>
            <a:fld id="{31D16D67-824D-4459-9922-CE69EB0264E4}" type="slidenum">
              <a:rPr lang="en-US" smtClean="0"/>
              <a:pPr/>
              <a:t>1</a:t>
            </a:fld>
            <a:endParaRPr lang="en-US" dirty="0"/>
          </a:p>
        </p:txBody>
      </p:sp>
      <p:pic>
        <p:nvPicPr>
          <p:cNvPr id="6" name="Picture 2" descr="https://alzaheer.files.wordpress.com/2011/01/logo_jordan.jpg"/>
          <p:cNvPicPr>
            <a:picLocks noChangeAspect="1" noChangeArrowheads="1"/>
          </p:cNvPicPr>
          <p:nvPr/>
        </p:nvPicPr>
        <p:blipFill>
          <a:blip r:embed="rId2" cstate="print"/>
          <a:srcRect/>
          <a:stretch>
            <a:fillRect/>
          </a:stretch>
        </p:blipFill>
        <p:spPr bwMode="auto">
          <a:xfrm>
            <a:off x="304800" y="152400"/>
            <a:ext cx="1143000" cy="1219200"/>
          </a:xfrm>
          <a:prstGeom prst="rect">
            <a:avLst/>
          </a:prstGeom>
          <a:noFill/>
        </p:spPr>
      </p:pic>
      <p:pic>
        <p:nvPicPr>
          <p:cNvPr id="7" name="Picture 6" descr="02"/>
          <p:cNvPicPr preferRelativeResize="0">
            <a:picLocks noChangeArrowheads="1"/>
          </p:cNvPicPr>
          <p:nvPr/>
        </p:nvPicPr>
        <p:blipFill>
          <a:blip r:embed="rId3" cstate="print">
            <a:extLst>
              <a:ext uri="{BEBA8EAE-BF5A-486C-A8C5-ECC9F3942E4B}">
                <a14:imgProps xmlns:a14="http://schemas.microsoft.com/office/drawing/2010/main" xmlns="">
                  <a14:imgLayer r:embed="">
                    <a14:imgEffect>
                      <a14:sharpenSoften amount="-50000"/>
                    </a14:imgEffect>
                    <a14:imgEffect>
                      <a14:colorTemperature colorTemp="4700"/>
                    </a14:imgEffect>
                  </a14:imgLayer>
                </a14:imgProps>
              </a:ext>
            </a:extLst>
          </a:blip>
          <a:srcRect/>
          <a:stretch>
            <a:fillRect/>
          </a:stretch>
        </p:blipFill>
        <p:spPr bwMode="auto">
          <a:xfrm>
            <a:off x="7696200" y="152400"/>
            <a:ext cx="1143000" cy="1188720"/>
          </a:xfrm>
          <a:prstGeom prst="rect">
            <a:avLst/>
          </a:prstGeom>
          <a:ln w="9525">
            <a:noFill/>
            <a:miter lim="800000"/>
            <a:headEnd/>
            <a:tailEnd/>
          </a:ln>
        </p:spPr>
      </p:pic>
      <p:pic>
        <p:nvPicPr>
          <p:cNvPr id="9" name="Picture 2" descr="C:\Users\CTC\Pictures\presentation\images (7).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0" y="2895600"/>
            <a:ext cx="9144000" cy="3962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754960"/>
          </a:xfrm>
        </p:spPr>
        <p:txBody>
          <a:bodyPr>
            <a:noAutofit/>
          </a:bodyPr>
          <a:lstStyle/>
          <a:p>
            <a:pPr algn="just" rtl="1">
              <a:buFont typeface="Wingdings" pitchFamily="2" charset="2"/>
              <a:buChar char="q"/>
            </a:pPr>
            <a:r>
              <a:rPr lang="ar-JO" sz="3200" b="1" dirty="0" smtClean="0"/>
              <a:t>إعداد خرائط الكترونية للمناطق التي يقل معدل أمطارها عن 150 ملم سنوياً وتحديد الترب التي لديها القدرة على الاحتفاظ بالرطوبة بهدف زراعتها بالشعير</a:t>
            </a:r>
            <a:r>
              <a:rPr lang="ar-JO" sz="3200" b="1" dirty="0" smtClean="0"/>
              <a:t>.</a:t>
            </a:r>
          </a:p>
          <a:p>
            <a:pPr algn="just" rtl="1">
              <a:lnSpc>
                <a:spcPts val="3000"/>
              </a:lnSpc>
              <a:buNone/>
            </a:pPr>
            <a:endParaRPr lang="en-US" sz="3200" b="1" dirty="0" smtClean="0"/>
          </a:p>
          <a:p>
            <a:pPr algn="just" rtl="1">
              <a:buFont typeface="Wingdings" pitchFamily="2" charset="2"/>
              <a:buChar char="q"/>
            </a:pPr>
            <a:r>
              <a:rPr lang="ar-JO" sz="3200" b="1" dirty="0" smtClean="0"/>
              <a:t>استخدام </a:t>
            </a:r>
            <a:r>
              <a:rPr lang="ar-JO" sz="3200" b="1" dirty="0" smtClean="0"/>
              <a:t>البرمجيات لإدارة بيانات التربة (</a:t>
            </a:r>
            <a:r>
              <a:rPr lang="en-US" sz="3200" b="1" dirty="0" smtClean="0"/>
              <a:t>Data Soil Management</a:t>
            </a:r>
            <a:r>
              <a:rPr lang="ar-JO" sz="3200" b="1" dirty="0" smtClean="0"/>
              <a:t>) من حيث تحاليل التربة وصحة التربة ومعالجة البيانات وربطها بالتغيرات المناخية وندرة المياه من خلال مشروع الشراكة العالمية للتربة (</a:t>
            </a:r>
            <a:r>
              <a:rPr lang="en-US" sz="3200" b="1" dirty="0" smtClean="0"/>
              <a:t>GSP</a:t>
            </a:r>
            <a:r>
              <a:rPr lang="ar-JO" sz="3200" b="1" dirty="0" smtClean="0"/>
              <a:t>) بالتعاون مع </a:t>
            </a:r>
            <a:r>
              <a:rPr lang="en-US" sz="3200" b="1" dirty="0" smtClean="0"/>
              <a:t>FAO</a:t>
            </a:r>
            <a:r>
              <a:rPr lang="ar-JO" sz="3200" b="1" dirty="0" smtClean="0"/>
              <a:t> </a:t>
            </a:r>
            <a:r>
              <a:rPr lang="ar-JO" sz="3200" b="1" dirty="0" smtClean="0"/>
              <a:t>.</a:t>
            </a:r>
            <a:endParaRPr lang="ar-JO" sz="3200" b="1" dirty="0" smtClean="0"/>
          </a:p>
          <a:p>
            <a:pPr indent="-182880" algn="just" rtl="1">
              <a:lnSpc>
                <a:spcPts val="120"/>
              </a:lnSpc>
              <a:buNone/>
            </a:pPr>
            <a:endParaRPr lang="ar-JO" sz="3200" b="1" dirty="0" smtClean="0"/>
          </a:p>
          <a:p>
            <a:pPr indent="-182880" algn="just" rtl="1">
              <a:lnSpc>
                <a:spcPts val="120"/>
              </a:lnSpc>
              <a:buNone/>
            </a:pPr>
            <a:r>
              <a:rPr lang="ar-JO" sz="3200" b="1" dirty="0" smtClean="0"/>
              <a:t>                                            </a:t>
            </a:r>
            <a:endParaRPr lang="ar-JO" sz="3200" b="1" dirty="0" smtClean="0"/>
          </a:p>
          <a:p>
            <a:pPr algn="just" rtl="1">
              <a:buFont typeface="Wingdings" pitchFamily="2" charset="2"/>
              <a:buChar char="q"/>
            </a:pPr>
            <a:r>
              <a:rPr lang="ar-JO" sz="3200" b="1" dirty="0" smtClean="0"/>
              <a:t>استخدام البرمجيات لاحتساب إنتاجية الأراضي والمياه لمعرفة العوائد واحتياجات المحاصيل والترب المختلفة </a:t>
            </a:r>
            <a:r>
              <a:rPr lang="ar-JO" sz="3200" b="1" dirty="0" smtClean="0"/>
              <a:t>.</a:t>
            </a:r>
          </a:p>
          <a:p>
            <a:pPr algn="just" rtl="1">
              <a:buNone/>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A89D754A-DC0C-42CB-A16F-422D7C5EA0F1}" type="slidenum">
              <a:rPr lang="en-US" sz="2000" b="1" smtClean="0"/>
              <a:pPr/>
              <a:t>10</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526360"/>
          </a:xfrm>
        </p:spPr>
        <p:txBody>
          <a:bodyPr>
            <a:noAutofit/>
          </a:bodyPr>
          <a:lstStyle/>
          <a:p>
            <a:pPr algn="just" rtl="1">
              <a:buFont typeface="Wingdings" pitchFamily="2" charset="2"/>
              <a:buChar char="q"/>
            </a:pPr>
            <a:r>
              <a:rPr lang="ar-JO" sz="3200" b="1" dirty="0" smtClean="0"/>
              <a:t>تبادل </a:t>
            </a:r>
            <a:r>
              <a:rPr lang="ar-JO" sz="3200" b="1" dirty="0" smtClean="0"/>
              <a:t>الشهادات الصحية النباتية عبر الشبكة مع كل من لبنان وميناء بوليا في ايطاليا من خلال (</a:t>
            </a:r>
            <a:r>
              <a:rPr lang="en-US" sz="3200" b="1" dirty="0" smtClean="0"/>
              <a:t>Servers</a:t>
            </a:r>
            <a:r>
              <a:rPr lang="ar-JO" sz="3200" b="1" dirty="0" smtClean="0"/>
              <a:t>) بالتعاون مع الاتحاد الأوروبي</a:t>
            </a:r>
            <a:r>
              <a:rPr lang="ar-JO" sz="3200" b="1" dirty="0" smtClean="0"/>
              <a:t>.</a:t>
            </a:r>
          </a:p>
          <a:p>
            <a:pPr algn="just" rtl="1">
              <a:lnSpc>
                <a:spcPts val="3000"/>
              </a:lnSpc>
              <a:buFont typeface="Wingdings" pitchFamily="2" charset="2"/>
              <a:buChar char="q"/>
            </a:pPr>
            <a:endParaRPr lang="ar-JO" sz="3200" b="1" dirty="0" smtClean="0"/>
          </a:p>
          <a:p>
            <a:pPr algn="just" rtl="1">
              <a:buFont typeface="Wingdings" pitchFamily="2" charset="2"/>
              <a:buChar char="q"/>
            </a:pPr>
            <a:r>
              <a:rPr lang="ar-JO" sz="3200" b="1" dirty="0" smtClean="0"/>
              <a:t>استخدام الطائرات في مكافحة بعض الأمراض الوبائية مثل الحملة السنوية لمكافحة داء الكلب ومكافحة الجراد الصحراوي.</a:t>
            </a:r>
          </a:p>
          <a:p>
            <a:pPr algn="just" rtl="1">
              <a:lnSpc>
                <a:spcPts val="3000"/>
              </a:lnSpc>
              <a:buNone/>
            </a:pPr>
            <a:endParaRPr lang="ar-JO" sz="3200" b="1" dirty="0" smtClean="0"/>
          </a:p>
          <a:p>
            <a:pPr algn="just" rtl="1">
              <a:buFont typeface="Wingdings" pitchFamily="2" charset="2"/>
              <a:buChar char="q"/>
            </a:pPr>
            <a:r>
              <a:rPr lang="ar-JO" sz="3200" b="1" dirty="0" smtClean="0"/>
              <a:t>إدارة مزارع الدواجن والأبقار ومصانع الأعلاف والإضافات العلفية وصناعة اللقاحات والعلاجات والأدوية البيطرية (</a:t>
            </a:r>
            <a:r>
              <a:rPr lang="en-US" sz="3200" b="1" dirty="0" smtClean="0"/>
              <a:t>GMP</a:t>
            </a:r>
            <a:r>
              <a:rPr lang="ar-JO" sz="3200" b="1" dirty="0" smtClean="0"/>
              <a:t>).</a:t>
            </a:r>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A89D754A-DC0C-42CB-A16F-422D7C5EA0F1}" type="slidenum">
              <a:rPr lang="en-US" sz="2000" b="1" smtClean="0"/>
              <a:pPr/>
              <a:t>11</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678760"/>
          </a:xfrm>
        </p:spPr>
        <p:txBody>
          <a:bodyPr>
            <a:noAutofit/>
          </a:bodyPr>
          <a:lstStyle/>
          <a:p>
            <a:pPr algn="just" rtl="1">
              <a:buFont typeface="Wingdings" pitchFamily="2" charset="2"/>
              <a:buChar char="q"/>
            </a:pPr>
            <a:r>
              <a:rPr lang="ar-JO" sz="3200" b="1" dirty="0" smtClean="0"/>
              <a:t>ترقيم المواشي (</a:t>
            </a:r>
            <a:r>
              <a:rPr lang="en-US" sz="3200" b="1" dirty="0" smtClean="0"/>
              <a:t>Tagging System</a:t>
            </a:r>
            <a:r>
              <a:rPr lang="ar-JO" sz="3200" b="1" dirty="0" smtClean="0"/>
              <a:t>) بهدف تتبع الأمراض الحيوانية وتوثيق اللقاحات والمطاعيم </a:t>
            </a:r>
            <a:r>
              <a:rPr lang="ar-JO" sz="3200" b="1" dirty="0" smtClean="0"/>
              <a:t>البيطرية وإجراء المسوحات الوبائية وتوثيق </a:t>
            </a:r>
            <a:r>
              <a:rPr lang="ar-JO" sz="3200" b="1" dirty="0" smtClean="0"/>
              <a:t>كافة البيانات بالحوسبة السحابية .</a:t>
            </a:r>
          </a:p>
          <a:p>
            <a:pPr algn="just" rtl="1">
              <a:lnSpc>
                <a:spcPts val="3000"/>
              </a:lnSpc>
              <a:buNone/>
            </a:pPr>
            <a:endParaRPr lang="ar-JO" sz="3200" b="1" dirty="0" smtClean="0"/>
          </a:p>
          <a:p>
            <a:pPr algn="just" rtl="1">
              <a:buFont typeface="Wingdings" pitchFamily="2" charset="2"/>
              <a:buChar char="q"/>
            </a:pPr>
            <a:r>
              <a:rPr lang="ar-JO" sz="3200" b="1" dirty="0" smtClean="0"/>
              <a:t>استخدام الخرائط الوبائية للأمراض الحيوانية بواسطة </a:t>
            </a:r>
            <a:r>
              <a:rPr lang="en-US" sz="3200" b="1" dirty="0" smtClean="0"/>
              <a:t>GPS</a:t>
            </a:r>
            <a:r>
              <a:rPr lang="ar-JO" sz="3200" b="1" dirty="0" smtClean="0"/>
              <a:t> لتحديد مناطق الحماية ومناطق انتشار الأمراض وفقاً لمعايير </a:t>
            </a:r>
            <a:r>
              <a:rPr lang="en-US" sz="3200" b="1" dirty="0" smtClean="0"/>
              <a:t>OIE</a:t>
            </a:r>
            <a:r>
              <a:rPr lang="ar-JO" sz="3200" b="1" dirty="0" smtClean="0"/>
              <a:t>.</a:t>
            </a:r>
          </a:p>
          <a:p>
            <a:pPr algn="just" rtl="1">
              <a:lnSpc>
                <a:spcPts val="3100"/>
              </a:lnSpc>
              <a:buNone/>
            </a:pPr>
            <a:endParaRPr lang="ar-JO" sz="3200" b="1" dirty="0" smtClean="0"/>
          </a:p>
          <a:p>
            <a:pPr algn="just" rtl="1">
              <a:buFont typeface="Wingdings" pitchFamily="2" charset="2"/>
              <a:buChar char="q"/>
            </a:pPr>
            <a:r>
              <a:rPr lang="ar-JO" sz="3200" b="1" dirty="0" smtClean="0"/>
              <a:t>اعتماد النتائج الالكترونية </a:t>
            </a:r>
            <a:r>
              <a:rPr lang="ar-JO" sz="3200" b="1" dirty="0" smtClean="0"/>
              <a:t>الصادرة عن </a:t>
            </a:r>
            <a:r>
              <a:rPr lang="ar-JO" sz="3200" b="1" dirty="0" smtClean="0"/>
              <a:t>المختبرات المرجعية العالمية لفحوصات الخيل والحيوانات الأليفة</a:t>
            </a:r>
            <a:r>
              <a:rPr lang="ar-JO" sz="3200" b="1" dirty="0" smtClean="0"/>
              <a:t>.</a:t>
            </a:r>
          </a:p>
          <a:p>
            <a:pPr algn="just" rtl="1">
              <a:buNone/>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A89D754A-DC0C-42CB-A16F-422D7C5EA0F1}" type="slidenum">
              <a:rPr lang="en-US" sz="2000" b="1" smtClean="0"/>
              <a:pPr/>
              <a:t>12</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602560"/>
          </a:xfrm>
        </p:spPr>
        <p:txBody>
          <a:bodyPr>
            <a:noAutofit/>
          </a:bodyPr>
          <a:lstStyle/>
          <a:p>
            <a:pPr algn="just" rtl="1">
              <a:buFont typeface="Wingdings" pitchFamily="2" charset="2"/>
              <a:buChar char="q"/>
            </a:pPr>
            <a:r>
              <a:rPr lang="ar-JO" sz="3200" b="1" dirty="0" smtClean="0"/>
              <a:t>تبادل المعلومات عبر الشبكة عن الأوضاع الصحية النباتية والحيوانية مع المنظمات الدولية المختلفة ،وإعداد الإخطارات والإبلاغات وإجابة الاستعلامات الواردة من الدول المختلفة عبر برنامج تيسير التجارة بالتعاون مع منظمة التجارة العالمية (</a:t>
            </a:r>
            <a:r>
              <a:rPr lang="en-US" sz="3200" b="1" dirty="0" smtClean="0"/>
              <a:t>WTO</a:t>
            </a:r>
            <a:r>
              <a:rPr lang="ar-JO" sz="3200" b="1" dirty="0" smtClean="0"/>
              <a:t>).</a:t>
            </a:r>
          </a:p>
          <a:p>
            <a:pPr algn="just" rtl="1">
              <a:buNone/>
            </a:pPr>
            <a:endParaRPr lang="ar-JO" sz="3200" b="1" dirty="0" smtClean="0"/>
          </a:p>
          <a:p>
            <a:pPr algn="just" rtl="1">
              <a:buFont typeface="Wingdings" pitchFamily="2" charset="2"/>
              <a:buChar char="q"/>
            </a:pPr>
            <a:r>
              <a:rPr lang="ar-JO" sz="3200" b="1" dirty="0" smtClean="0"/>
              <a:t>تبادل اعتماد الشهادات الصحية النباتية والحيوانية الكترونياً</a:t>
            </a:r>
            <a:r>
              <a:rPr lang="ar-JO" sz="3200" b="1" dirty="0" smtClean="0"/>
              <a:t>.</a:t>
            </a:r>
          </a:p>
          <a:p>
            <a:pPr algn="just" rtl="1">
              <a:buNone/>
            </a:pPr>
            <a:endParaRPr lang="ar-JO" sz="3200" b="1" dirty="0" smtClean="0"/>
          </a:p>
          <a:p>
            <a:pPr algn="just" rtl="1">
              <a:buFont typeface="Wingdings" pitchFamily="2" charset="2"/>
              <a:buChar char="q"/>
            </a:pPr>
            <a:r>
              <a:rPr lang="ar-JO" sz="3200" b="1" dirty="0" smtClean="0"/>
              <a:t>إصدار الشهادات الصحية النباتية والحيوانية ورخص الاستيراد الكترونياً.</a:t>
            </a: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A89D754A-DC0C-42CB-A16F-422D7C5EA0F1}" type="slidenum">
              <a:rPr lang="en-US" sz="2000" b="1" smtClean="0"/>
              <a:pPr/>
              <a:t>13</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602560"/>
          </a:xfrm>
        </p:spPr>
        <p:txBody>
          <a:bodyPr>
            <a:noAutofit/>
          </a:bodyPr>
          <a:lstStyle/>
          <a:p>
            <a:pPr algn="just" rtl="1">
              <a:buFont typeface="Wingdings" pitchFamily="2" charset="2"/>
              <a:buChar char="q"/>
            </a:pPr>
            <a:r>
              <a:rPr lang="ar-JO" sz="3200" b="1" dirty="0" smtClean="0"/>
              <a:t>إدارة ومراقبة وتتبع المواد الخطرة من المراكز الحدودية للمستهلك من خلال أنظمة الكترونية</a:t>
            </a:r>
            <a:r>
              <a:rPr lang="ar-JO" sz="3200" b="1" dirty="0" smtClean="0"/>
              <a:t>.</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التفتيش والمراقبة على الأعمال الزراعية بالتعاون مع المؤسسات المختلفة من خلال أنظمة الكترونية عبر الشبكة.</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النافذة الجمركية الموحدة بالتعاون مع وزارة الزراعة والجمارك ومؤسسة المواصفات والمقاييس والمؤسسة العامة للغذاء والدواء .</a:t>
            </a:r>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A89D754A-DC0C-42CB-A16F-422D7C5EA0F1}" type="slidenum">
              <a:rPr lang="en-US" sz="2000" b="1" smtClean="0"/>
              <a:pPr/>
              <a:t>14</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602560"/>
          </a:xfrm>
        </p:spPr>
        <p:txBody>
          <a:bodyPr>
            <a:noAutofit/>
          </a:bodyPr>
          <a:lstStyle/>
          <a:p>
            <a:pPr algn="just" rtl="1">
              <a:buFont typeface="Wingdings" pitchFamily="2" charset="2"/>
              <a:buChar char="q"/>
            </a:pPr>
            <a:r>
              <a:rPr lang="ar-JO" sz="3200" b="1" dirty="0" smtClean="0"/>
              <a:t>ربط </a:t>
            </a:r>
            <a:r>
              <a:rPr lang="ar-JO" sz="3200" b="1" dirty="0" smtClean="0"/>
              <a:t>كافة مديريات الزراعة والمراكز الزراعية والمراكز الحدودية بالمركز وحفظ البيانات بالحوسبة السحابية.</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إعداد قواعد البيانات لتسهيل تحليلها وتداولها من قبل القطاعين العام والخاص لمساعدة متخذي القرار في تنظيم القطاع الزراعي وتوجيه الاستثمار.</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هندسة الإجراءات والسير في أتمتتها  في سبيل الوصول للتحول الإلكتروني </a:t>
            </a: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A89D754A-DC0C-42CB-A16F-422D7C5EA0F1}" type="slidenum">
              <a:rPr lang="en-US" sz="2000" b="1" smtClean="0"/>
              <a:pPr/>
              <a:t>15</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077200" cy="5602560"/>
          </a:xfrm>
        </p:spPr>
        <p:style>
          <a:lnRef idx="2">
            <a:schemeClr val="accent1"/>
          </a:lnRef>
          <a:fillRef idx="1">
            <a:schemeClr val="lt1"/>
          </a:fillRef>
          <a:effectRef idx="0">
            <a:schemeClr val="accent1"/>
          </a:effectRef>
          <a:fontRef idx="minor">
            <a:schemeClr val="dk1"/>
          </a:fontRef>
        </p:style>
        <p:txBody>
          <a:bodyPr>
            <a:noAutofit/>
          </a:bodyPr>
          <a:lstStyle/>
          <a:p>
            <a:pPr algn="r" rtl="1">
              <a:buNone/>
            </a:pPr>
            <a:r>
              <a:rPr lang="ar-JO" altLang="en-US" sz="3600" b="1" u="sng" dirty="0" smtClean="0">
                <a:solidFill>
                  <a:schemeClr val="tx1">
                    <a:lumMod val="95000"/>
                    <a:lumOff val="5000"/>
                  </a:schemeClr>
                </a:solidFill>
                <a:latin typeface="Traditional Arabic" pitchFamily="18" charset="-78"/>
                <a:cs typeface="Arabic Transparent" pitchFamily="34" charset="0"/>
              </a:rPr>
              <a:t>الأراضي:-</a:t>
            </a:r>
          </a:p>
          <a:p>
            <a:pPr algn="r" rtl="1">
              <a:buFont typeface="Wingdings" pitchFamily="2" charset="2"/>
              <a:buChar char="q"/>
            </a:pPr>
            <a:endParaRPr lang="ar-JO" altLang="en-US" sz="3600" b="1" dirty="0" smtClean="0">
              <a:solidFill>
                <a:schemeClr val="tx1">
                  <a:lumMod val="95000"/>
                  <a:lumOff val="5000"/>
                </a:schemeClr>
              </a:solidFill>
              <a:latin typeface="Traditional Arabic" pitchFamily="18" charset="-78"/>
              <a:cs typeface="Arabic Transparent" pitchFamily="34" charset="0"/>
            </a:endParaRPr>
          </a:p>
          <a:p>
            <a:pPr algn="r" rtl="1">
              <a:buFont typeface="Wingdings" pitchFamily="2" charset="2"/>
              <a:buChar char="q"/>
            </a:pPr>
            <a:r>
              <a:rPr lang="ar-JO" altLang="en-US" sz="3600" b="1" dirty="0" smtClean="0">
                <a:solidFill>
                  <a:schemeClr val="tx1">
                    <a:lumMod val="95000"/>
                    <a:lumOff val="5000"/>
                  </a:schemeClr>
                </a:solidFill>
                <a:latin typeface="Traditional Arabic" pitchFamily="18" charset="-78"/>
                <a:cs typeface="Arabic Transparent" pitchFamily="34" charset="0"/>
              </a:rPr>
              <a:t> </a:t>
            </a:r>
            <a:r>
              <a:rPr lang="ar-SA" altLang="en-US" sz="3600" b="1" dirty="0" smtClean="0">
                <a:solidFill>
                  <a:schemeClr val="tx1">
                    <a:lumMod val="95000"/>
                    <a:lumOff val="5000"/>
                  </a:schemeClr>
                </a:solidFill>
                <a:latin typeface="Traditional Arabic" pitchFamily="18" charset="-78"/>
                <a:cs typeface="Arabic Transparent" pitchFamily="34" charset="0"/>
              </a:rPr>
              <a:t>إجمالي</a:t>
            </a:r>
            <a:r>
              <a:rPr lang="ar-JO" altLang="en-US" sz="3600" b="1" dirty="0" smtClean="0">
                <a:solidFill>
                  <a:schemeClr val="tx1">
                    <a:lumMod val="95000"/>
                    <a:lumOff val="5000"/>
                  </a:schemeClr>
                </a:solidFill>
                <a:latin typeface="Traditional Arabic" pitchFamily="18" charset="-78"/>
                <a:cs typeface="Arabic Transparent" pitchFamily="34" charset="0"/>
              </a:rPr>
              <a:t> </a:t>
            </a:r>
            <a:r>
              <a:rPr lang="ar-SA" altLang="en-US" sz="3600" b="1" dirty="0" smtClean="0">
                <a:solidFill>
                  <a:schemeClr val="tx1">
                    <a:lumMod val="95000"/>
                    <a:lumOff val="5000"/>
                  </a:schemeClr>
                </a:solidFill>
                <a:latin typeface="Traditional Arabic" pitchFamily="18" charset="-78"/>
                <a:cs typeface="Arabic Transparent" pitchFamily="34" charset="0"/>
              </a:rPr>
              <a:t>مساحة المملكة 88.8 مليون دونم.</a:t>
            </a:r>
          </a:p>
          <a:p>
            <a:pPr algn="r" rtl="1">
              <a:buFont typeface="Wingdings" pitchFamily="2" charset="2"/>
              <a:buChar char="q"/>
            </a:pPr>
            <a:r>
              <a:rPr lang="ar-SA" altLang="en-US" sz="3600" b="1" dirty="0" smtClean="0">
                <a:solidFill>
                  <a:schemeClr val="tx1">
                    <a:lumMod val="95000"/>
                    <a:lumOff val="5000"/>
                  </a:schemeClr>
                </a:solidFill>
                <a:latin typeface="Traditional Arabic" pitchFamily="18" charset="-78"/>
                <a:cs typeface="Arabic Transparent" pitchFamily="34" charset="0"/>
              </a:rPr>
              <a:t>أراضي </a:t>
            </a:r>
            <a:r>
              <a:rPr lang="ar-JO" altLang="en-US" sz="3600" b="1" dirty="0" smtClean="0">
                <a:solidFill>
                  <a:schemeClr val="tx1">
                    <a:lumMod val="95000"/>
                    <a:lumOff val="5000"/>
                  </a:schemeClr>
                </a:solidFill>
                <a:latin typeface="Traditional Arabic" pitchFamily="18" charset="-78"/>
                <a:cs typeface="Arabic Transparent" pitchFamily="34" charset="0"/>
              </a:rPr>
              <a:t>البادية </a:t>
            </a:r>
            <a:r>
              <a:rPr lang="ar-SA" altLang="en-US" sz="3600" b="1" dirty="0" smtClean="0">
                <a:solidFill>
                  <a:schemeClr val="tx1">
                    <a:lumMod val="95000"/>
                    <a:lumOff val="5000"/>
                  </a:schemeClr>
                </a:solidFill>
                <a:latin typeface="Traditional Arabic" pitchFamily="18" charset="-78"/>
                <a:cs typeface="Arabic Transparent" pitchFamily="34" charset="0"/>
              </a:rPr>
              <a:t>(ا</a:t>
            </a:r>
            <a:r>
              <a:rPr lang="ar-JO" altLang="en-US" sz="3600" b="1" dirty="0" smtClean="0">
                <a:solidFill>
                  <a:schemeClr val="tx1">
                    <a:lumMod val="95000"/>
                    <a:lumOff val="5000"/>
                  </a:schemeClr>
                </a:solidFill>
                <a:latin typeface="Traditional Arabic" pitchFamily="18" charset="-78"/>
                <a:cs typeface="Arabic Transparent" pitchFamily="34" charset="0"/>
              </a:rPr>
              <a:t>قل</a:t>
            </a:r>
            <a:r>
              <a:rPr lang="ar-SA" altLang="en-US" sz="3600" b="1" dirty="0" smtClean="0">
                <a:solidFill>
                  <a:schemeClr val="tx1">
                    <a:lumMod val="95000"/>
                    <a:lumOff val="5000"/>
                  </a:schemeClr>
                </a:solidFill>
                <a:latin typeface="Traditional Arabic" pitchFamily="18" charset="-78"/>
                <a:cs typeface="Arabic Transparent" pitchFamily="34" charset="0"/>
              </a:rPr>
              <a:t> من 200 ملم) حوالي </a:t>
            </a:r>
            <a:r>
              <a:rPr lang="ar-JO" altLang="en-US" sz="3600" b="1" dirty="0" smtClean="0">
                <a:solidFill>
                  <a:schemeClr val="tx1">
                    <a:lumMod val="95000"/>
                    <a:lumOff val="5000"/>
                  </a:schemeClr>
                </a:solidFill>
                <a:latin typeface="Traditional Arabic" pitchFamily="18" charset="-78"/>
                <a:cs typeface="Arabic Transparent" pitchFamily="34" charset="0"/>
              </a:rPr>
              <a:t>79.9</a:t>
            </a:r>
            <a:r>
              <a:rPr lang="ar-SA" altLang="en-US" sz="3600" b="1" dirty="0" smtClean="0">
                <a:solidFill>
                  <a:schemeClr val="tx1">
                    <a:lumMod val="95000"/>
                    <a:lumOff val="5000"/>
                  </a:schemeClr>
                </a:solidFill>
                <a:latin typeface="Traditional Arabic" pitchFamily="18" charset="-78"/>
                <a:cs typeface="Arabic Transparent" pitchFamily="34" charset="0"/>
              </a:rPr>
              <a:t> مليون دونم. </a:t>
            </a:r>
            <a:endParaRPr lang="ar-JO" altLang="en-US" sz="3600" b="1" dirty="0" smtClean="0">
              <a:solidFill>
                <a:schemeClr val="tx1">
                  <a:lumMod val="95000"/>
                  <a:lumOff val="5000"/>
                </a:schemeClr>
              </a:solidFill>
              <a:latin typeface="Traditional Arabic" pitchFamily="18" charset="-78"/>
              <a:cs typeface="Arabic Transparent" pitchFamily="34" charset="0"/>
            </a:endParaRPr>
          </a:p>
          <a:p>
            <a:pPr algn="r" rtl="1">
              <a:buFont typeface="Wingdings" pitchFamily="2" charset="2"/>
              <a:buChar char="q"/>
            </a:pPr>
            <a:r>
              <a:rPr lang="ar-SA" altLang="en-US" sz="3600" b="1" dirty="0" smtClean="0">
                <a:latin typeface="Traditional Arabic" pitchFamily="18" charset="-78"/>
                <a:cs typeface="Arabic Transparent" pitchFamily="34" charset="0"/>
              </a:rPr>
              <a:t>الأراضي المطرية الزراعية (أكثر من 200 ملم) حوالي 8.9 مليون دونم. </a:t>
            </a:r>
            <a:endParaRPr lang="ar-JO" altLang="en-US" sz="3600" b="1" dirty="0" smtClean="0">
              <a:solidFill>
                <a:schemeClr val="tx1">
                  <a:lumMod val="95000"/>
                  <a:lumOff val="5000"/>
                </a:schemeClr>
              </a:solidFill>
              <a:latin typeface="Traditional Arabic" pitchFamily="18" charset="-78"/>
              <a:cs typeface="Arabic Transparent" pitchFamily="34" charset="0"/>
            </a:endParaRPr>
          </a:p>
          <a:p>
            <a:pPr algn="r" rtl="1">
              <a:buFont typeface="Wingdings" pitchFamily="2" charset="2"/>
              <a:buChar char="q"/>
            </a:pPr>
            <a:r>
              <a:rPr lang="ar-JO" altLang="en-US" sz="3600" b="1" dirty="0" smtClean="0">
                <a:solidFill>
                  <a:schemeClr val="tx1">
                    <a:lumMod val="95000"/>
                    <a:lumOff val="5000"/>
                  </a:schemeClr>
                </a:solidFill>
                <a:latin typeface="Traditional Arabic" pitchFamily="18" charset="-78"/>
                <a:cs typeface="Arabic Transparent" pitchFamily="34" charset="0"/>
              </a:rPr>
              <a:t> </a:t>
            </a:r>
            <a:r>
              <a:rPr lang="ar-SA" altLang="en-US" sz="3600" b="1" dirty="0" smtClean="0">
                <a:solidFill>
                  <a:schemeClr val="tx1">
                    <a:lumMod val="95000"/>
                    <a:lumOff val="5000"/>
                  </a:schemeClr>
                </a:solidFill>
                <a:latin typeface="Traditional Arabic" pitchFamily="18" charset="-78"/>
                <a:cs typeface="Arabic Transparent" pitchFamily="34" charset="0"/>
              </a:rPr>
              <a:t>الأراضي المتاحة للاستخدام الزراعي 5.6 مليون دونم.</a:t>
            </a:r>
            <a:endParaRPr lang="ar-JO" altLang="en-US" sz="3600" b="1" dirty="0" smtClean="0">
              <a:solidFill>
                <a:schemeClr val="tx1">
                  <a:lumMod val="95000"/>
                  <a:lumOff val="5000"/>
                </a:schemeClr>
              </a:solidFill>
              <a:latin typeface="Traditional Arabic" pitchFamily="18" charset="-78"/>
              <a:cs typeface="Arabic Transparent" pitchFamily="34" charset="0"/>
            </a:endParaRPr>
          </a:p>
          <a:p>
            <a:pPr algn="r" rtl="1">
              <a:buNone/>
            </a:pPr>
            <a:endParaRPr lang="en-US" sz="2400" b="1" dirty="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واقع الموارد الطبيعية</a:t>
            </a:r>
            <a:endParaRPr lang="en-US" sz="4000" b="1" dirty="0">
              <a:solidFill>
                <a:schemeClr val="bg1"/>
              </a:solidFill>
            </a:endParaRPr>
          </a:p>
        </p:txBody>
      </p:sp>
      <p:sp>
        <p:nvSpPr>
          <p:cNvPr id="24" name="Rounded Rectangle 23"/>
          <p:cNvSpPr/>
          <p:nvPr/>
        </p:nvSpPr>
        <p:spPr>
          <a:xfrm>
            <a:off x="6248400" y="1066800"/>
            <a:ext cx="2286000" cy="83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4000" b="1" dirty="0" smtClean="0"/>
              <a:t>الأراضي</a:t>
            </a:r>
            <a:endParaRPr lang="en-US" sz="4000" b="1" dirty="0"/>
          </a:p>
        </p:txBody>
      </p:sp>
      <p:sp>
        <p:nvSpPr>
          <p:cNvPr id="5" name="Slide Number Placeholder 4"/>
          <p:cNvSpPr>
            <a:spLocks noGrp="1"/>
          </p:cNvSpPr>
          <p:nvPr>
            <p:ph type="sldNum" sz="quarter" idx="12"/>
          </p:nvPr>
        </p:nvSpPr>
        <p:spPr/>
        <p:txBody>
          <a:bodyPr/>
          <a:lstStyle/>
          <a:p>
            <a:fld id="{A89D754A-DC0C-42CB-A16F-422D7C5EA0F1}" type="slidenum">
              <a:rPr lang="en-US" sz="2800" b="1" smtClean="0"/>
              <a:pPr/>
              <a:t>2</a:t>
            </a:fld>
            <a:endParaRPr lang="en-US" sz="28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txBox="1">
            <a:spLocks/>
          </p:cNvSpPr>
          <p:nvPr/>
        </p:nvSpPr>
        <p:spPr bwMode="auto">
          <a:xfrm>
            <a:off x="6550025" y="908721"/>
            <a:ext cx="2593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altLang="en-US" sz="2000" b="1" dirty="0">
                <a:cs typeface="Arabic Transparent" pitchFamily="34" charset="0"/>
              </a:rPr>
              <a:t>الأراضي الزراعية:</a:t>
            </a:r>
            <a:endParaRPr lang="ar-JO" altLang="en-US" sz="2000" b="1" dirty="0">
              <a:cs typeface="Arabic Transparent" pitchFamily="34" charset="0"/>
            </a:endParaRPr>
          </a:p>
        </p:txBody>
      </p:sp>
      <p:pic>
        <p:nvPicPr>
          <p:cNvPr id="13" name="Picture 4" descr="C:\Users\CTC\Pictures\presentation\وزارة-الزراعه.png"/>
          <p:cNvPicPr>
            <a:picLocks noChangeAspect="1" noChangeArrowheads="1"/>
          </p:cNvPicPr>
          <p:nvPr/>
        </p:nvPicPr>
        <p:blipFill>
          <a:blip r:embed="rId2" cstate="print">
            <a:extLst/>
          </a:blip>
          <a:srcRect/>
          <a:stretch>
            <a:fillRect/>
          </a:stretch>
        </p:blipFill>
        <p:spPr bwMode="auto">
          <a:xfrm>
            <a:off x="0" y="0"/>
            <a:ext cx="1184496" cy="940546"/>
          </a:xfrm>
          <a:prstGeom prst="ellipse">
            <a:avLst/>
          </a:prstGeom>
          <a:ln>
            <a:noFill/>
          </a:ln>
          <a:effectLst>
            <a:softEdge rad="112500"/>
          </a:effectLst>
          <a:extLst/>
        </p:spPr>
      </p:pic>
      <p:pic>
        <p:nvPicPr>
          <p:cNvPr id="14" name="Picture 5" descr="C:\Users\CTC\Pictures\presentation\images (18).jpg"/>
          <p:cNvPicPr>
            <a:picLocks noChangeAspect="1" noChangeArrowheads="1"/>
          </p:cNvPicPr>
          <p:nvPr/>
        </p:nvPicPr>
        <p:blipFill>
          <a:blip r:embed="rId3" cstate="print">
            <a:extLst/>
          </a:blip>
          <a:srcRect/>
          <a:stretch>
            <a:fillRect/>
          </a:stretch>
        </p:blipFill>
        <p:spPr bwMode="auto">
          <a:xfrm>
            <a:off x="8105341" y="0"/>
            <a:ext cx="1038659" cy="936104"/>
          </a:xfrm>
          <a:prstGeom prst="ellipse">
            <a:avLst/>
          </a:prstGeom>
          <a:ln>
            <a:noFill/>
          </a:ln>
          <a:effectLst>
            <a:softEdge rad="112500"/>
          </a:effectLst>
          <a:extLst/>
        </p:spPr>
      </p:pic>
      <p:grpSp>
        <p:nvGrpSpPr>
          <p:cNvPr id="2" name="مجموعة 6"/>
          <p:cNvGrpSpPr/>
          <p:nvPr/>
        </p:nvGrpSpPr>
        <p:grpSpPr>
          <a:xfrm>
            <a:off x="5986" y="908720"/>
            <a:ext cx="4343682" cy="5760641"/>
            <a:chOff x="5986" y="908720"/>
            <a:chExt cx="4343682" cy="5760641"/>
          </a:xfrm>
        </p:grpSpPr>
        <p:pic>
          <p:nvPicPr>
            <p:cNvPr id="1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86" y="1308829"/>
              <a:ext cx="4343682" cy="53605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 name="مجموعة 5"/>
            <p:cNvGrpSpPr/>
            <p:nvPr/>
          </p:nvGrpSpPr>
          <p:grpSpPr>
            <a:xfrm>
              <a:off x="177172" y="908720"/>
              <a:ext cx="4139878" cy="4913914"/>
              <a:chOff x="177172" y="908720"/>
              <a:chExt cx="4139878" cy="4913914"/>
            </a:xfrm>
          </p:grpSpPr>
          <p:grpSp>
            <p:nvGrpSpPr>
              <p:cNvPr id="4" name="Group 2"/>
              <p:cNvGrpSpPr/>
              <p:nvPr/>
            </p:nvGrpSpPr>
            <p:grpSpPr>
              <a:xfrm>
                <a:off x="177172" y="1971471"/>
                <a:ext cx="4139878" cy="3851163"/>
                <a:chOff x="177172" y="2209785"/>
                <a:chExt cx="4139878" cy="3851163"/>
              </a:xfrm>
            </p:grpSpPr>
            <p:graphicFrame>
              <p:nvGraphicFramePr>
                <p:cNvPr id="10" name="Chart 9"/>
                <p:cNvGraphicFramePr>
                  <a:graphicFrameLocks/>
                </p:cNvGraphicFramePr>
                <p:nvPr>
                  <p:extLst>
                    <p:ext uri="{D42A27DB-BD31-4B8C-83A1-F6EECF244321}">
                      <p14:modId xmlns="" xmlns:p14="http://schemas.microsoft.com/office/powerpoint/2010/main" val="2823332994"/>
                    </p:ext>
                  </p:extLst>
                </p:nvPr>
              </p:nvGraphicFramePr>
              <p:xfrm>
                <a:off x="177172" y="2209785"/>
                <a:ext cx="4139878" cy="3851163"/>
              </p:xfrm>
              <a:graphic>
                <a:graphicData uri="http://schemas.openxmlformats.org/drawingml/2006/chart">
                  <c:chart xmlns:c="http://schemas.openxmlformats.org/drawingml/2006/chart" xmlns:r="http://schemas.openxmlformats.org/officeDocument/2006/relationships" r:id="rId5"/>
                </a:graphicData>
              </a:graphic>
            </p:graphicFrame>
            <p:sp>
              <p:nvSpPr>
                <p:cNvPr id="23557" name="TextBox 14"/>
                <p:cNvSpPr txBox="1">
                  <a:spLocks noChangeArrowheads="1"/>
                </p:cNvSpPr>
                <p:nvPr/>
              </p:nvSpPr>
              <p:spPr bwMode="auto">
                <a:xfrm>
                  <a:off x="2137145" y="4935015"/>
                  <a:ext cx="217967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r" rtl="1" eaLnBrk="1" hangingPunct="1">
                    <a:spcBef>
                      <a:spcPts val="400"/>
                    </a:spcBef>
                    <a:buSzPct val="68000"/>
                  </a:pPr>
                  <a:r>
                    <a:rPr lang="ar-SA" altLang="en-US" sz="1200" b="1" dirty="0" smtClean="0">
                      <a:latin typeface="Traditional Arabic" pitchFamily="18" charset="-78"/>
                      <a:cs typeface="Arabic Transparent" pitchFamily="34" charset="0"/>
                    </a:rPr>
                    <a:t>مساحة </a:t>
                  </a:r>
                  <a:r>
                    <a:rPr lang="ar-JO" altLang="en-US" sz="1200" b="1" dirty="0">
                      <a:latin typeface="Traditional Arabic" pitchFamily="18" charset="-78"/>
                      <a:cs typeface="Arabic Transparent" pitchFamily="34" charset="0"/>
                    </a:rPr>
                    <a:t>اراضي الخزينة </a:t>
                  </a:r>
                  <a:r>
                    <a:rPr lang="ar-SA" altLang="en-US" sz="1200" b="1" dirty="0" smtClean="0">
                      <a:latin typeface="Traditional Arabic" pitchFamily="18" charset="-78"/>
                      <a:cs typeface="Arabic Transparent" pitchFamily="34" charset="0"/>
                    </a:rPr>
                    <a:t>1.</a:t>
                  </a:r>
                  <a:r>
                    <a:rPr lang="ar-JO" altLang="en-US" sz="1200" b="1" dirty="0">
                      <a:latin typeface="Traditional Arabic" pitchFamily="18" charset="-78"/>
                      <a:cs typeface="Arabic Transparent" pitchFamily="34" charset="0"/>
                    </a:rPr>
                    <a:t>4</a:t>
                  </a:r>
                  <a:r>
                    <a:rPr lang="ar-SA" altLang="en-US" sz="1200" b="1" dirty="0">
                      <a:latin typeface="Traditional Arabic" pitchFamily="18" charset="-78"/>
                      <a:cs typeface="Arabic Transparent" pitchFamily="34" charset="0"/>
                    </a:rPr>
                    <a:t> مليون </a:t>
                  </a:r>
                  <a:r>
                    <a:rPr lang="ar-SA" altLang="en-US" sz="1200" b="1" dirty="0" smtClean="0">
                      <a:latin typeface="Traditional Arabic" pitchFamily="18" charset="-78"/>
                      <a:cs typeface="Arabic Transparent" pitchFamily="34" charset="0"/>
                    </a:rPr>
                    <a:t>دونم</a:t>
                  </a:r>
                  <a:endParaRPr lang="ar-JO" altLang="en-US" sz="1200" b="1" dirty="0">
                    <a:latin typeface="Traditional Arabic" pitchFamily="18" charset="-78"/>
                    <a:cs typeface="Arabic Transparent" pitchFamily="34" charset="0"/>
                  </a:endParaRPr>
                </a:p>
              </p:txBody>
            </p:sp>
          </p:grpSp>
          <p:sp>
            <p:nvSpPr>
              <p:cNvPr id="19" name="TextBox 14"/>
              <p:cNvSpPr txBox="1">
                <a:spLocks noChangeArrowheads="1"/>
              </p:cNvSpPr>
              <p:nvPr/>
            </p:nvSpPr>
            <p:spPr bwMode="auto">
              <a:xfrm>
                <a:off x="2486367" y="3596428"/>
                <a:ext cx="18200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rtl="1" eaLnBrk="1" hangingPunct="1">
                  <a:spcBef>
                    <a:spcPts val="400"/>
                  </a:spcBef>
                  <a:buSzPct val="68000"/>
                </a:pPr>
                <a:r>
                  <a:rPr lang="ar-JO" altLang="en-US" sz="1200" b="1" dirty="0">
                    <a:latin typeface="Traditional Arabic" pitchFamily="18" charset="-78"/>
                    <a:cs typeface="Arabic Transparent" pitchFamily="34" charset="0"/>
                  </a:rPr>
                  <a:t>م</a:t>
                </a:r>
                <a:r>
                  <a:rPr lang="ar-SA" altLang="en-US" sz="1200" b="1" dirty="0" smtClean="0">
                    <a:latin typeface="Traditional Arabic" pitchFamily="18" charset="-78"/>
                    <a:cs typeface="Arabic Transparent" pitchFamily="34" charset="0"/>
                  </a:rPr>
                  <a:t>ساحة </a:t>
                </a:r>
                <a:r>
                  <a:rPr lang="ar-SA" altLang="en-US" sz="1200" b="1" dirty="0">
                    <a:latin typeface="Traditional Arabic" pitchFamily="18" charset="-78"/>
                    <a:cs typeface="Arabic Transparent" pitchFamily="34" charset="0"/>
                  </a:rPr>
                  <a:t>التنظيم </a:t>
                </a:r>
                <a:r>
                  <a:rPr lang="ar-SA" altLang="en-US" sz="1200" b="1" dirty="0" smtClean="0">
                    <a:latin typeface="Traditional Arabic" pitchFamily="18" charset="-78"/>
                    <a:cs typeface="Arabic Transparent" pitchFamily="34" charset="0"/>
                  </a:rPr>
                  <a:t> </a:t>
                </a:r>
                <a:r>
                  <a:rPr lang="ar-SA" altLang="en-US" sz="1200" b="1" dirty="0">
                    <a:latin typeface="Traditional Arabic" pitchFamily="18" charset="-78"/>
                    <a:cs typeface="Arabic Transparent" pitchFamily="34" charset="0"/>
                  </a:rPr>
                  <a:t>1.9 مليون </a:t>
                </a:r>
                <a:r>
                  <a:rPr lang="ar-SA" altLang="en-US" sz="1200" b="1" dirty="0" smtClean="0">
                    <a:latin typeface="Traditional Arabic" pitchFamily="18" charset="-78"/>
                    <a:cs typeface="Arabic Transparent" pitchFamily="34" charset="0"/>
                  </a:rPr>
                  <a:t>دونم</a:t>
                </a:r>
                <a:endParaRPr lang="ar-JO" altLang="en-US" sz="1200" b="1" dirty="0">
                  <a:latin typeface="Traditional Arabic" pitchFamily="18" charset="-78"/>
                  <a:cs typeface="Arabic Transparent" pitchFamily="34" charset="0"/>
                </a:endParaRPr>
              </a:p>
            </p:txBody>
          </p:sp>
          <p:sp>
            <p:nvSpPr>
              <p:cNvPr id="20" name="TextBox 14"/>
              <p:cNvSpPr txBox="1">
                <a:spLocks noChangeArrowheads="1"/>
              </p:cNvSpPr>
              <p:nvPr/>
            </p:nvSpPr>
            <p:spPr bwMode="auto">
              <a:xfrm>
                <a:off x="971600" y="5285714"/>
                <a:ext cx="330492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rtl="1" eaLnBrk="1" hangingPunct="1">
                  <a:spcBef>
                    <a:spcPts val="400"/>
                  </a:spcBef>
                  <a:buSzPct val="68000"/>
                </a:pPr>
                <a:r>
                  <a:rPr lang="ar-SA" altLang="en-US" sz="1400" b="1" dirty="0" smtClean="0">
                    <a:latin typeface="Traditional Arabic" pitchFamily="18" charset="-78"/>
                    <a:cs typeface="Arabic Transparent" pitchFamily="34" charset="0"/>
                  </a:rPr>
                  <a:t>الأراضي المتاحة </a:t>
                </a:r>
                <a:r>
                  <a:rPr lang="ar-SA" altLang="en-US" sz="1400" b="1" dirty="0">
                    <a:latin typeface="Traditional Arabic" pitchFamily="18" charset="-78"/>
                    <a:cs typeface="Arabic Transparent" pitchFamily="34" charset="0"/>
                  </a:rPr>
                  <a:t>للاستخدام الزراعي 5.6 مليون دونم</a:t>
                </a:r>
                <a:r>
                  <a:rPr lang="ar-SA" altLang="en-US" sz="1400" b="1" dirty="0" smtClean="0">
                    <a:latin typeface="Traditional Arabic" pitchFamily="18" charset="-78"/>
                    <a:cs typeface="Arabic Transparent" pitchFamily="34" charset="0"/>
                  </a:rPr>
                  <a:t>.</a:t>
                </a:r>
                <a:endParaRPr lang="ar-JO" altLang="en-US" sz="1400" b="1" dirty="0">
                  <a:latin typeface="Traditional Arabic" pitchFamily="18" charset="-78"/>
                  <a:cs typeface="Arabic Transparent" pitchFamily="34" charset="0"/>
                </a:endParaRPr>
              </a:p>
            </p:txBody>
          </p:sp>
          <p:sp>
            <p:nvSpPr>
              <p:cNvPr id="21" name="TextBox 14"/>
              <p:cNvSpPr txBox="1">
                <a:spLocks noChangeArrowheads="1"/>
              </p:cNvSpPr>
              <p:nvPr/>
            </p:nvSpPr>
            <p:spPr bwMode="auto">
              <a:xfrm>
                <a:off x="1658829" y="908720"/>
                <a:ext cx="26579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rtl="1" eaLnBrk="1" hangingPunct="1">
                  <a:spcBef>
                    <a:spcPts val="400"/>
                  </a:spcBef>
                  <a:buSzPct val="68000"/>
                </a:pPr>
                <a:r>
                  <a:rPr lang="ar-JO" altLang="en-US" sz="2000" b="1" dirty="0" smtClean="0">
                    <a:latin typeface="Traditional Arabic" pitchFamily="18" charset="-78"/>
                    <a:cs typeface="Arabic Transparent" pitchFamily="34" charset="0"/>
                  </a:rPr>
                  <a:t>استخدامات الاراضي الزراعية</a:t>
                </a:r>
                <a:endParaRPr lang="ar-JO" altLang="en-US" sz="2000" b="1" dirty="0">
                  <a:latin typeface="Traditional Arabic" pitchFamily="18" charset="-78"/>
                  <a:cs typeface="Arabic Transparent" pitchFamily="34" charset="0"/>
                </a:endParaRPr>
              </a:p>
            </p:txBody>
          </p:sp>
          <p:sp>
            <p:nvSpPr>
              <p:cNvPr id="22" name="TextBox 14"/>
              <p:cNvSpPr txBox="1">
                <a:spLocks noChangeArrowheads="1"/>
              </p:cNvSpPr>
              <p:nvPr/>
            </p:nvSpPr>
            <p:spPr bwMode="auto">
              <a:xfrm>
                <a:off x="1691680" y="4129916"/>
                <a:ext cx="129614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rtl="1" eaLnBrk="1" hangingPunct="1">
                  <a:spcBef>
                    <a:spcPts val="400"/>
                  </a:spcBef>
                  <a:buSzPct val="68000"/>
                </a:pPr>
                <a:r>
                  <a:rPr lang="ar-JO" altLang="en-US" sz="1400" b="1" dirty="0" smtClean="0">
                    <a:latin typeface="Traditional Arabic" pitchFamily="18" charset="-78"/>
                    <a:cs typeface="Arabic Transparent" pitchFamily="34" charset="0"/>
                  </a:rPr>
                  <a:t>توزيع استخدامات الاراضي الزراعية</a:t>
                </a:r>
                <a:endParaRPr lang="ar-JO" altLang="en-US" sz="1400" b="1" dirty="0">
                  <a:latin typeface="Traditional Arabic" pitchFamily="18" charset="-78"/>
                  <a:cs typeface="Arabic Transparent" pitchFamily="34" charset="0"/>
                </a:endParaRPr>
              </a:p>
            </p:txBody>
          </p:sp>
        </p:grpSp>
      </p:grpSp>
      <p:grpSp>
        <p:nvGrpSpPr>
          <p:cNvPr id="5" name="مجموعة 4"/>
          <p:cNvGrpSpPr/>
          <p:nvPr/>
        </p:nvGrpSpPr>
        <p:grpSpPr>
          <a:xfrm>
            <a:off x="4276523" y="1308829"/>
            <a:ext cx="4794332" cy="5360531"/>
            <a:chOff x="4276523" y="1308829"/>
            <a:chExt cx="4794332" cy="5360531"/>
          </a:xfrm>
        </p:grpSpPr>
        <p:grpSp>
          <p:nvGrpSpPr>
            <p:cNvPr id="6" name="مجموعة 3"/>
            <p:cNvGrpSpPr/>
            <p:nvPr/>
          </p:nvGrpSpPr>
          <p:grpSpPr>
            <a:xfrm>
              <a:off x="4276523" y="1308829"/>
              <a:ext cx="4794332" cy="5360531"/>
              <a:chOff x="4349668" y="1308829"/>
              <a:chExt cx="4794332" cy="5360531"/>
            </a:xfrm>
          </p:grpSpPr>
          <p:pic>
            <p:nvPicPr>
              <p:cNvPr id="15" name="Picture 2"/>
              <p:cNvPicPr>
                <a:picLocks noChangeAspect="1" noChangeArrowheads="1"/>
              </p:cNvPicPr>
              <p:nvPr/>
            </p:nvPicPr>
            <p:blipFill>
              <a:blip r:embed="rId6">
                <a:clrChange>
                  <a:clrFrom>
                    <a:srgbClr val="BABABA"/>
                  </a:clrFrom>
                  <a:clrTo>
                    <a:srgbClr val="BABABA">
                      <a:alpha val="0"/>
                    </a:srgbClr>
                  </a:clrTo>
                </a:clrChange>
                <a:extLst>
                  <a:ext uri="{28A0092B-C50C-407E-A947-70E740481C1C}">
                    <a14:useLocalDpi xmlns="" xmlns:a14="http://schemas.microsoft.com/office/drawing/2010/main" val="0"/>
                  </a:ext>
                </a:extLst>
              </a:blip>
              <a:srcRect/>
              <a:stretch>
                <a:fillRect/>
              </a:stretch>
            </p:blipFill>
            <p:spPr bwMode="auto">
              <a:xfrm>
                <a:off x="4349668" y="1308829"/>
                <a:ext cx="4794332" cy="53605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 name="Group 1"/>
              <p:cNvGrpSpPr/>
              <p:nvPr/>
            </p:nvGrpSpPr>
            <p:grpSpPr>
              <a:xfrm>
                <a:off x="5220071" y="2187527"/>
                <a:ext cx="3813248" cy="2321593"/>
                <a:chOff x="5175503" y="2187527"/>
                <a:chExt cx="3857820" cy="2321593"/>
              </a:xfrm>
            </p:grpSpPr>
            <p:sp>
              <p:nvSpPr>
                <p:cNvPr id="23555" name="TextBox 5"/>
                <p:cNvSpPr txBox="1">
                  <a:spLocks noChangeArrowheads="1"/>
                </p:cNvSpPr>
                <p:nvPr/>
              </p:nvSpPr>
              <p:spPr bwMode="auto">
                <a:xfrm>
                  <a:off x="5394051" y="3985900"/>
                  <a:ext cx="243909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rtl="1" eaLnBrk="1" hangingPunct="1">
                    <a:spcBef>
                      <a:spcPts val="400"/>
                    </a:spcBef>
                    <a:buSzPct val="68000"/>
                  </a:pPr>
                  <a:r>
                    <a:rPr lang="ar-SA" altLang="en-US" sz="1400" b="1" dirty="0" smtClean="0">
                      <a:latin typeface="Traditional Arabic" pitchFamily="18" charset="-78"/>
                      <a:cs typeface="Arabic Transparent" pitchFamily="34" charset="0"/>
                    </a:rPr>
                    <a:t>مساحة أراضي </a:t>
                  </a:r>
                  <a:r>
                    <a:rPr lang="ar-JO" altLang="en-US" sz="1400" b="1" dirty="0" smtClean="0">
                      <a:latin typeface="Traditional Arabic" pitchFamily="18" charset="-78"/>
                      <a:cs typeface="Arabic Transparent" pitchFamily="34" charset="0"/>
                    </a:rPr>
                    <a:t>البادية </a:t>
                  </a:r>
                  <a:r>
                    <a:rPr lang="ar-SA" altLang="en-US" sz="1400" b="1" dirty="0" smtClean="0">
                      <a:latin typeface="Traditional Arabic" pitchFamily="18" charset="-78"/>
                      <a:cs typeface="Arabic Transparent" pitchFamily="34" charset="0"/>
                    </a:rPr>
                    <a:t>(ا</a:t>
                  </a:r>
                  <a:r>
                    <a:rPr lang="ar-JO" altLang="en-US" sz="1400" b="1" dirty="0" smtClean="0">
                      <a:latin typeface="Traditional Arabic" pitchFamily="18" charset="-78"/>
                      <a:cs typeface="Arabic Transparent" pitchFamily="34" charset="0"/>
                    </a:rPr>
                    <a:t>قل</a:t>
                  </a:r>
                  <a:r>
                    <a:rPr lang="ar-SA" altLang="en-US" sz="1400" b="1" dirty="0" smtClean="0">
                      <a:latin typeface="Traditional Arabic" pitchFamily="18" charset="-78"/>
                      <a:cs typeface="Arabic Transparent" pitchFamily="34" charset="0"/>
                    </a:rPr>
                    <a:t> </a:t>
                  </a:r>
                  <a:r>
                    <a:rPr lang="ar-SA" altLang="en-US" sz="1400" b="1" dirty="0">
                      <a:latin typeface="Traditional Arabic" pitchFamily="18" charset="-78"/>
                      <a:cs typeface="Arabic Transparent" pitchFamily="34" charset="0"/>
                    </a:rPr>
                    <a:t>من 200 ملم) حوالي </a:t>
                  </a:r>
                  <a:r>
                    <a:rPr lang="ar-JO" altLang="en-US" sz="1400" b="1" dirty="0" smtClean="0">
                      <a:latin typeface="Traditional Arabic" pitchFamily="18" charset="-78"/>
                      <a:cs typeface="Arabic Transparent" pitchFamily="34" charset="0"/>
                    </a:rPr>
                    <a:t>79.9</a:t>
                  </a:r>
                  <a:r>
                    <a:rPr lang="ar-SA" altLang="en-US" sz="1400" b="1" dirty="0" smtClean="0">
                      <a:latin typeface="Traditional Arabic" pitchFamily="18" charset="-78"/>
                      <a:cs typeface="Arabic Transparent" pitchFamily="34" charset="0"/>
                    </a:rPr>
                    <a:t> </a:t>
                  </a:r>
                  <a:r>
                    <a:rPr lang="ar-SA" altLang="en-US" sz="1400" b="1" dirty="0">
                      <a:latin typeface="Traditional Arabic" pitchFamily="18" charset="-78"/>
                      <a:cs typeface="Arabic Transparent" pitchFamily="34" charset="0"/>
                    </a:rPr>
                    <a:t>مليون دونم. </a:t>
                  </a:r>
                  <a:endParaRPr lang="ar-JO" altLang="en-US" sz="1400" b="1" dirty="0">
                    <a:latin typeface="Traditional Arabic" pitchFamily="18" charset="-78"/>
                    <a:cs typeface="Arabic Transparent" pitchFamily="34" charset="0"/>
                  </a:endParaRPr>
                </a:p>
              </p:txBody>
            </p:sp>
            <p:graphicFrame>
              <p:nvGraphicFramePr>
                <p:cNvPr id="12" name="Chart 11"/>
                <p:cNvGraphicFramePr>
                  <a:graphicFrameLocks/>
                </p:cNvGraphicFramePr>
                <p:nvPr>
                  <p:extLst>
                    <p:ext uri="{D42A27DB-BD31-4B8C-83A1-F6EECF244321}">
                      <p14:modId xmlns="" xmlns:p14="http://schemas.microsoft.com/office/powerpoint/2010/main" val="3974501328"/>
                    </p:ext>
                  </p:extLst>
                </p:nvPr>
              </p:nvGraphicFramePr>
              <p:xfrm>
                <a:off x="5175503" y="2187527"/>
                <a:ext cx="3857820" cy="2208260"/>
              </p:xfrm>
              <a:graphic>
                <a:graphicData uri="http://schemas.openxmlformats.org/drawingml/2006/chart">
                  <c:chart xmlns:c="http://schemas.openxmlformats.org/drawingml/2006/chart" xmlns:r="http://schemas.openxmlformats.org/officeDocument/2006/relationships" r:id="rId7"/>
                </a:graphicData>
              </a:graphic>
            </p:graphicFrame>
          </p:grpSp>
          <p:sp>
            <p:nvSpPr>
              <p:cNvPr id="18" name="TextBox 5"/>
              <p:cNvSpPr txBox="1">
                <a:spLocks noChangeArrowheads="1"/>
              </p:cNvSpPr>
              <p:nvPr/>
            </p:nvSpPr>
            <p:spPr bwMode="auto">
              <a:xfrm>
                <a:off x="4788024" y="1413072"/>
                <a:ext cx="31683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rtl="1" eaLnBrk="1" hangingPunct="1">
                  <a:spcBef>
                    <a:spcPts val="400"/>
                  </a:spcBef>
                  <a:buSzPct val="68000"/>
                </a:pPr>
                <a:r>
                  <a:rPr lang="ar-SA" altLang="en-US" sz="1600" b="1" dirty="0">
                    <a:solidFill>
                      <a:srgbClr val="C00000"/>
                    </a:solidFill>
                    <a:latin typeface="Traditional Arabic" pitchFamily="18" charset="-78"/>
                    <a:cs typeface="Arabic Transparent" pitchFamily="34" charset="0"/>
                  </a:rPr>
                  <a:t>إجمالي مساحة المملكة 88.8 مليون دونم</a:t>
                </a:r>
                <a:r>
                  <a:rPr lang="ar-SA" altLang="en-US" sz="1600" b="1" dirty="0" smtClean="0">
                    <a:solidFill>
                      <a:srgbClr val="C00000"/>
                    </a:solidFill>
                    <a:latin typeface="Traditional Arabic" pitchFamily="18" charset="-78"/>
                    <a:cs typeface="Arabic Transparent" pitchFamily="34" charset="0"/>
                  </a:rPr>
                  <a:t>.</a:t>
                </a:r>
                <a:endParaRPr lang="ar-SA" altLang="en-US" sz="1600" b="1" dirty="0">
                  <a:solidFill>
                    <a:srgbClr val="C00000"/>
                  </a:solidFill>
                  <a:latin typeface="Traditional Arabic" pitchFamily="18" charset="-78"/>
                  <a:cs typeface="Arabic Transparent" pitchFamily="34" charset="0"/>
                </a:endParaRPr>
              </a:p>
            </p:txBody>
          </p:sp>
        </p:grpSp>
        <p:sp>
          <p:nvSpPr>
            <p:cNvPr id="17" name="TextBox 5"/>
            <p:cNvSpPr txBox="1">
              <a:spLocks noChangeArrowheads="1"/>
            </p:cNvSpPr>
            <p:nvPr/>
          </p:nvSpPr>
          <p:spPr bwMode="auto">
            <a:xfrm>
              <a:off x="6156176" y="1772816"/>
              <a:ext cx="25922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rtl="1" eaLnBrk="1" hangingPunct="1">
                <a:spcBef>
                  <a:spcPts val="400"/>
                </a:spcBef>
                <a:buSzPct val="68000"/>
              </a:pPr>
              <a:r>
                <a:rPr lang="ar-SA" altLang="en-US" sz="1400" b="1" dirty="0" smtClean="0">
                  <a:latin typeface="Traditional Arabic" pitchFamily="18" charset="-78"/>
                  <a:cs typeface="Arabic Transparent" pitchFamily="34" charset="0"/>
                </a:rPr>
                <a:t>مساحة </a:t>
              </a:r>
              <a:r>
                <a:rPr lang="ar-SA" altLang="en-US" sz="1400" b="1" dirty="0">
                  <a:latin typeface="Traditional Arabic" pitchFamily="18" charset="-78"/>
                  <a:cs typeface="Arabic Transparent" pitchFamily="34" charset="0"/>
                </a:rPr>
                <a:t>الأراضي المطرية الزراعية (اكثر من 200 ملم) حوالي 8.9 مليون دونم. </a:t>
              </a:r>
              <a:endParaRPr lang="ar-JO" altLang="en-US" sz="1400" b="1" dirty="0">
                <a:latin typeface="Traditional Arabic" pitchFamily="18" charset="-78"/>
                <a:cs typeface="Arabic Transparent" pitchFamily="34" charset="0"/>
              </a:endParaRPr>
            </a:p>
          </p:txBody>
        </p:sp>
      </p:grpSp>
      <p:sp>
        <p:nvSpPr>
          <p:cNvPr id="24" name="Rectangle 6"/>
          <p:cNvSpPr>
            <a:spLocks noChangeArrowheads="1"/>
          </p:cNvSpPr>
          <p:nvPr/>
        </p:nvSpPr>
        <p:spPr bwMode="auto">
          <a:xfrm>
            <a:off x="0" y="0"/>
            <a:ext cx="9144000" cy="914400"/>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واقع الموارد الطبيعية</a:t>
            </a:r>
            <a:endParaRPr lang="en-US" sz="4000" b="1" dirty="0">
              <a:solidFill>
                <a:schemeClr val="bg1"/>
              </a:solidFill>
            </a:endParaRPr>
          </a:p>
        </p:txBody>
      </p:sp>
      <p:sp>
        <p:nvSpPr>
          <p:cNvPr id="25" name="Slide Number Placeholder 24"/>
          <p:cNvSpPr>
            <a:spLocks noGrp="1"/>
          </p:cNvSpPr>
          <p:nvPr>
            <p:ph type="sldNum" sz="quarter" idx="12"/>
          </p:nvPr>
        </p:nvSpPr>
        <p:spPr/>
        <p:txBody>
          <a:bodyPr/>
          <a:lstStyle/>
          <a:p>
            <a:fld id="{A89D754A-DC0C-42CB-A16F-422D7C5EA0F1}" type="slidenum">
              <a:rPr lang="en-US" smtClean="0"/>
              <a:pPr/>
              <a:t>3</a:t>
            </a:fld>
            <a:endParaRPr lang="en-US" dirty="0"/>
          </a:p>
        </p:txBody>
      </p:sp>
    </p:spTree>
    <p:extLst>
      <p:ext uri="{BB962C8B-B14F-4D97-AF65-F5344CB8AC3E}">
        <p14:creationId xmlns="" xmlns:p14="http://schemas.microsoft.com/office/powerpoint/2010/main" val="10347041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08720"/>
            <a:ext cx="8077200" cy="5760640"/>
          </a:xfrm>
        </p:spPr>
        <p:txBody>
          <a:bodyPr>
            <a:noAutofit/>
          </a:bodyPr>
          <a:lstStyle/>
          <a:p>
            <a:pPr algn="r" rtl="1"/>
            <a:endParaRPr lang="ar-JO" sz="3600" dirty="0" smtClean="0"/>
          </a:p>
          <a:p>
            <a:pPr algn="r" rtl="1"/>
            <a:r>
              <a:rPr lang="ar-JO" sz="3600" b="1" dirty="0" smtClean="0"/>
              <a:t>تعتبر الأردن ثاني أفقر دولة في العالم في معدل حصة الفرد من المياه.</a:t>
            </a:r>
          </a:p>
          <a:p>
            <a:pPr algn="r" rtl="1"/>
            <a:r>
              <a:rPr lang="ar-JO" sz="3600" b="1" dirty="0" smtClean="0"/>
              <a:t>إجمالي كمية التزويد المائي 1007 </a:t>
            </a:r>
            <a:r>
              <a:rPr lang="ar-JO" sz="3600" b="1" dirty="0" err="1" smtClean="0"/>
              <a:t>م</a:t>
            </a:r>
            <a:r>
              <a:rPr lang="ar-JO" sz="3600" b="1" dirty="0" smtClean="0"/>
              <a:t>.</a:t>
            </a:r>
            <a:r>
              <a:rPr lang="ar-JO" sz="3600" b="1" dirty="0" err="1" smtClean="0"/>
              <a:t>م</a:t>
            </a:r>
            <a:r>
              <a:rPr lang="ar-JO" sz="3600" b="1" dirty="0" smtClean="0"/>
              <a:t>.</a:t>
            </a:r>
            <a:r>
              <a:rPr lang="ar-JO" sz="3600" b="1" dirty="0" err="1" smtClean="0"/>
              <a:t>م</a:t>
            </a:r>
            <a:endParaRPr lang="ar-JO" sz="3600" b="1" dirty="0" smtClean="0"/>
          </a:p>
          <a:p>
            <a:pPr algn="r" rtl="1"/>
            <a:r>
              <a:rPr lang="ar-JO" sz="3600" b="1" dirty="0" smtClean="0"/>
              <a:t>حصة القطاع الزراعي منها 542 </a:t>
            </a:r>
            <a:r>
              <a:rPr lang="ar-JO" sz="3600" b="1" dirty="0" err="1" smtClean="0"/>
              <a:t>م</a:t>
            </a:r>
            <a:r>
              <a:rPr lang="ar-JO" sz="3600" b="1" dirty="0" smtClean="0"/>
              <a:t>.</a:t>
            </a:r>
            <a:r>
              <a:rPr lang="ar-JO" sz="3600" b="1" dirty="0" err="1" smtClean="0"/>
              <a:t>م</a:t>
            </a:r>
            <a:r>
              <a:rPr lang="ar-JO" sz="3600" b="1" dirty="0" smtClean="0"/>
              <a:t>.</a:t>
            </a:r>
            <a:r>
              <a:rPr lang="ar-JO" sz="3600" b="1" dirty="0" err="1" smtClean="0"/>
              <a:t>م</a:t>
            </a:r>
            <a:endParaRPr lang="ar-JO" sz="3600" b="1" dirty="0" smtClean="0"/>
          </a:p>
          <a:p>
            <a:pPr algn="r" rtl="1"/>
            <a:endParaRPr lang="en-US" sz="2400" b="1" dirty="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واقع الموارد الطبيعية</a:t>
            </a:r>
            <a:endParaRPr lang="en-US" sz="4000" b="1" dirty="0">
              <a:solidFill>
                <a:schemeClr val="bg1"/>
              </a:solidFill>
            </a:endParaRPr>
          </a:p>
        </p:txBody>
      </p:sp>
      <p:grpSp>
        <p:nvGrpSpPr>
          <p:cNvPr id="5" name="مجموعة 3"/>
          <p:cNvGrpSpPr/>
          <p:nvPr/>
        </p:nvGrpSpPr>
        <p:grpSpPr>
          <a:xfrm>
            <a:off x="1839" y="3124200"/>
            <a:ext cx="9107235" cy="3661792"/>
            <a:chOff x="1839" y="3717032"/>
            <a:chExt cx="9107235" cy="3068960"/>
          </a:xfrm>
        </p:grpSpPr>
        <p:graphicFrame>
          <p:nvGraphicFramePr>
            <p:cNvPr id="6" name="Chart 5"/>
            <p:cNvGraphicFramePr>
              <a:graphicFrameLocks/>
            </p:cNvGraphicFramePr>
            <p:nvPr>
              <p:extLst>
                <p:ext uri="{D42A27DB-BD31-4B8C-83A1-F6EECF244321}">
                  <p14:modId xmlns="" xmlns:p14="http://schemas.microsoft.com/office/powerpoint/2010/main" val="3656267097"/>
                </p:ext>
              </p:extLst>
            </p:nvPr>
          </p:nvGraphicFramePr>
          <p:xfrm>
            <a:off x="1839" y="3717032"/>
            <a:ext cx="9107235" cy="3068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 xmlns:p14="http://schemas.microsoft.com/office/powerpoint/2010/main" val="2231191748"/>
                </p:ext>
              </p:extLst>
            </p:nvPr>
          </p:nvGraphicFramePr>
          <p:xfrm>
            <a:off x="179512" y="3717032"/>
            <a:ext cx="3006080" cy="1828800"/>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Rounded Rectangle 7"/>
          <p:cNvSpPr/>
          <p:nvPr/>
        </p:nvSpPr>
        <p:spPr>
          <a:xfrm>
            <a:off x="6324600" y="914400"/>
            <a:ext cx="22860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4000" b="1" dirty="0" smtClean="0"/>
              <a:t>المياه</a:t>
            </a:r>
            <a:endParaRPr lang="en-US" sz="4000" b="1" dirty="0"/>
          </a:p>
        </p:txBody>
      </p:sp>
      <p:sp>
        <p:nvSpPr>
          <p:cNvPr id="9" name="Slide Number Placeholder 8"/>
          <p:cNvSpPr>
            <a:spLocks noGrp="1"/>
          </p:cNvSpPr>
          <p:nvPr>
            <p:ph type="sldNum" sz="quarter" idx="12"/>
          </p:nvPr>
        </p:nvSpPr>
        <p:spPr/>
        <p:txBody>
          <a:bodyPr/>
          <a:lstStyle/>
          <a:p>
            <a:fld id="{A89D754A-DC0C-42CB-A16F-422D7C5EA0F1}" type="slidenum">
              <a:rPr lang="en-US" smtClean="0"/>
              <a:pPr/>
              <a:t>4</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077200" cy="5450160"/>
          </a:xfrm>
        </p:spPr>
        <p:txBody>
          <a:bodyPr>
            <a:noAutofit/>
          </a:bodyPr>
          <a:lstStyle/>
          <a:p>
            <a:pPr marL="0" lvl="1" indent="0" algn="just" rtl="1">
              <a:lnSpc>
                <a:spcPct val="130000"/>
              </a:lnSpc>
              <a:buClr>
                <a:schemeClr val="accent6">
                  <a:lumMod val="75000"/>
                </a:schemeClr>
              </a:buClr>
              <a:buFont typeface="Wingdings" pitchFamily="2" charset="2"/>
              <a:buChar char="q"/>
              <a:tabLst>
                <a:tab pos="416560" algn="l"/>
              </a:tabLst>
              <a:defRPr/>
            </a:pPr>
            <a:r>
              <a:rPr lang="ar-JO" sz="3600" b="1" kern="0" dirty="0" smtClean="0">
                <a:latin typeface="Arial" panose="020B0604020202020204" pitchFamily="34" charset="0"/>
                <a:ea typeface="Calibri"/>
              </a:rPr>
              <a:t>تم </a:t>
            </a:r>
            <a:r>
              <a:rPr lang="ar-SA" sz="3600" b="1" kern="0" dirty="0" smtClean="0">
                <a:latin typeface="Arial" panose="020B0604020202020204" pitchFamily="34" charset="0"/>
                <a:ea typeface="Calibri"/>
              </a:rPr>
              <a:t>استخدام 5</a:t>
            </a:r>
            <a:r>
              <a:rPr lang="ar-JO" sz="3600" b="1" kern="0" dirty="0" smtClean="0">
                <a:latin typeface="Arial" panose="020B0604020202020204" pitchFamily="34" charset="0"/>
                <a:ea typeface="Calibri"/>
              </a:rPr>
              <a:t>4</a:t>
            </a:r>
            <a:r>
              <a:rPr lang="ar-SA" sz="3600" b="1" kern="0" dirty="0" smtClean="0">
                <a:latin typeface="Arial" panose="020B0604020202020204" pitchFamily="34" charset="0"/>
                <a:ea typeface="Calibri"/>
              </a:rPr>
              <a:t>3 مليون م3 من مياه الري </a:t>
            </a:r>
            <a:r>
              <a:rPr lang="ar-SA" sz="3600" b="1" kern="0" dirty="0" err="1" smtClean="0">
                <a:latin typeface="Arial" panose="020B0604020202020204" pitchFamily="34" charset="0"/>
                <a:ea typeface="Calibri"/>
              </a:rPr>
              <a:t>و</a:t>
            </a:r>
            <a:r>
              <a:rPr lang="ar-SA" sz="3600" b="1" kern="0" dirty="0" smtClean="0">
                <a:latin typeface="Arial" panose="020B0604020202020204" pitchFamily="34" charset="0"/>
                <a:ea typeface="Calibri"/>
              </a:rPr>
              <a:t> 454 مليون م3 من مياه الأمطار لإنتاج</a:t>
            </a:r>
            <a:r>
              <a:rPr lang="ar-JO" sz="3600" b="1" kern="0" dirty="0" smtClean="0">
                <a:latin typeface="Arial" panose="020B0604020202020204" pitchFamily="34" charset="0"/>
                <a:ea typeface="Calibri"/>
              </a:rPr>
              <a:t> </a:t>
            </a:r>
            <a:r>
              <a:rPr lang="ar-JO" sz="3600" b="1" kern="0" dirty="0" smtClean="0">
                <a:latin typeface="Arial" panose="020B0604020202020204" pitchFamily="34" charset="0"/>
                <a:ea typeface="Calibri"/>
              </a:rPr>
              <a:t>(</a:t>
            </a:r>
            <a:r>
              <a:rPr lang="ar-JO" sz="3600" b="1" kern="0" dirty="0" smtClean="0">
                <a:latin typeface="Arial" panose="020B0604020202020204" pitchFamily="34" charset="0"/>
                <a:ea typeface="Calibri"/>
              </a:rPr>
              <a:t>4.12</a:t>
            </a:r>
            <a:r>
              <a:rPr lang="ar-JO" sz="3600" b="1" kern="0" dirty="0" smtClean="0">
                <a:latin typeface="Arial" panose="020B0604020202020204" pitchFamily="34" charset="0"/>
                <a:ea typeface="Calibri"/>
              </a:rPr>
              <a:t>) </a:t>
            </a:r>
            <a:r>
              <a:rPr lang="ar-JO" sz="3600" b="1" kern="0" dirty="0" smtClean="0">
                <a:latin typeface="Arial" panose="020B0604020202020204" pitchFamily="34" charset="0"/>
                <a:ea typeface="Calibri"/>
              </a:rPr>
              <a:t>مليون طن </a:t>
            </a:r>
            <a:r>
              <a:rPr lang="ar-JO" sz="3600" b="1" kern="0" dirty="0" smtClean="0">
                <a:latin typeface="Arial" panose="020B0604020202020204" pitchFamily="34" charset="0"/>
                <a:ea typeface="Calibri"/>
              </a:rPr>
              <a:t>من المنتجات الزراعية بلغت </a:t>
            </a:r>
            <a:r>
              <a:rPr lang="ar-JO" sz="3600" b="1" kern="0" dirty="0" smtClean="0">
                <a:latin typeface="Arial" panose="020B0604020202020204" pitchFamily="34" charset="0"/>
                <a:ea typeface="Calibri"/>
              </a:rPr>
              <a:t>قيمتها</a:t>
            </a:r>
            <a:r>
              <a:rPr lang="ar-SA" sz="3600" b="1" kern="0" dirty="0" smtClean="0">
                <a:latin typeface="Arial" panose="020B0604020202020204" pitchFamily="34" charset="0"/>
                <a:ea typeface="Calibri"/>
              </a:rPr>
              <a:t> </a:t>
            </a:r>
            <a:r>
              <a:rPr lang="ar-JO" sz="3600" b="1" kern="0" dirty="0" smtClean="0">
                <a:latin typeface="Arial" panose="020B0604020202020204" pitchFamily="34" charset="0"/>
                <a:ea typeface="Calibri"/>
              </a:rPr>
              <a:t>(3037)</a:t>
            </a:r>
            <a:r>
              <a:rPr lang="ar-SA" sz="3600" b="1" kern="0" dirty="0" smtClean="0">
                <a:latin typeface="Arial" panose="020B0604020202020204" pitchFamily="34" charset="0"/>
                <a:ea typeface="Calibri"/>
              </a:rPr>
              <a:t> </a:t>
            </a:r>
            <a:r>
              <a:rPr lang="ar-SA" sz="3600" b="1" kern="0" dirty="0" smtClean="0">
                <a:latin typeface="Arial" panose="020B0604020202020204" pitchFamily="34" charset="0"/>
                <a:ea typeface="Calibri"/>
              </a:rPr>
              <a:t>مليون </a:t>
            </a:r>
            <a:r>
              <a:rPr lang="ar-JO" sz="3600" b="1" kern="0" dirty="0" smtClean="0">
                <a:latin typeface="Arial" panose="020B0604020202020204" pitchFamily="34" charset="0"/>
                <a:ea typeface="Calibri"/>
              </a:rPr>
              <a:t>دينار</a:t>
            </a:r>
            <a:r>
              <a:rPr lang="ar-SA" sz="3600" b="1" kern="0" dirty="0" smtClean="0">
                <a:latin typeface="Arial" panose="020B0604020202020204" pitchFamily="34" charset="0"/>
                <a:ea typeface="Calibri"/>
              </a:rPr>
              <a:t> </a:t>
            </a:r>
            <a:r>
              <a:rPr lang="ar-JO" sz="3600" b="1" kern="0" dirty="0" smtClean="0">
                <a:latin typeface="Arial" panose="020B0604020202020204" pitchFamily="34" charset="0"/>
                <a:ea typeface="Calibri"/>
              </a:rPr>
              <a:t>في العام </a:t>
            </a:r>
            <a:r>
              <a:rPr lang="ar-JO" sz="3600" b="1" kern="0" dirty="0" smtClean="0">
                <a:latin typeface="Arial" panose="020B0604020202020204" pitchFamily="34" charset="0"/>
                <a:ea typeface="Calibri"/>
              </a:rPr>
              <a:t>2017 </a:t>
            </a:r>
            <a:r>
              <a:rPr lang="ar-SA" sz="3600" b="1" kern="0" dirty="0" smtClean="0">
                <a:latin typeface="Arial" panose="020B0604020202020204" pitchFamily="34" charset="0"/>
                <a:ea typeface="Calibri"/>
              </a:rPr>
              <a:t>ويقدر قيمة إنتاجية المتر المكعب من المياه في قطاع الزراعة حوالي   </a:t>
            </a:r>
            <a:r>
              <a:rPr lang="ar-JO" sz="3600" b="1" kern="0" dirty="0" smtClean="0">
                <a:latin typeface="Arial" panose="020B0604020202020204" pitchFamily="34" charset="0"/>
                <a:ea typeface="Calibri"/>
              </a:rPr>
              <a:t>3.1</a:t>
            </a:r>
            <a:r>
              <a:rPr lang="ar-SA" sz="3600" b="1" kern="0" dirty="0" smtClean="0">
                <a:latin typeface="Arial" panose="020B0604020202020204" pitchFamily="34" charset="0"/>
                <a:ea typeface="Calibri"/>
              </a:rPr>
              <a:t> دينار /م3.</a:t>
            </a:r>
            <a:endParaRPr lang="en-US" sz="3600" b="1" kern="0" dirty="0" smtClean="0">
              <a:latin typeface="Arial" panose="020B0604020202020204" pitchFamily="34" charset="0"/>
              <a:ea typeface="Calibri"/>
            </a:endParaRPr>
          </a:p>
          <a:p>
            <a:pPr algn="r" rtl="1"/>
            <a:endParaRPr lang="en-US" sz="2400" b="1" dirty="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marL="45720" indent="0" algn="ctr" rtl="1" eaLnBrk="1" fontAlgn="auto" hangingPunct="1">
              <a:lnSpc>
                <a:spcPct val="120000"/>
              </a:lnSpc>
              <a:buClr>
                <a:schemeClr val="accent6">
                  <a:lumMod val="75000"/>
                </a:schemeClr>
              </a:buClr>
              <a:buFont typeface="Georgia" pitchFamily="18" charset="0"/>
              <a:buNone/>
              <a:defRPr/>
            </a:pPr>
            <a:r>
              <a:rPr lang="ar-SA" sz="4000" b="1" dirty="0" smtClean="0">
                <a:solidFill>
                  <a:schemeClr val="bg1"/>
                </a:solidFill>
              </a:rPr>
              <a:t>كفاءة استخدام مياه الري</a:t>
            </a:r>
            <a:endParaRPr lang="ar-JO" sz="4000" b="1" kern="0" dirty="0" smtClean="0">
              <a:solidFill>
                <a:schemeClr val="bg1"/>
              </a:solidFill>
              <a:latin typeface="ArabeyesQr"/>
              <a:ea typeface="Calibri"/>
              <a:cs typeface="Simplified Arabic"/>
            </a:endParaRPr>
          </a:p>
        </p:txBody>
      </p:sp>
      <p:sp>
        <p:nvSpPr>
          <p:cNvPr id="5" name="Slide Number Placeholder 4"/>
          <p:cNvSpPr>
            <a:spLocks noGrp="1"/>
          </p:cNvSpPr>
          <p:nvPr>
            <p:ph type="sldNum" sz="quarter" idx="12"/>
          </p:nvPr>
        </p:nvSpPr>
        <p:spPr/>
        <p:txBody>
          <a:bodyPr/>
          <a:lstStyle/>
          <a:p>
            <a:fld id="{A89D754A-DC0C-42CB-A16F-422D7C5EA0F1}" type="slidenum">
              <a:rPr lang="en-US" sz="2000" b="1" smtClean="0"/>
              <a:pPr/>
              <a:t>5</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CTC\Pictures\presentation\وزارة-الزراعه.png"/>
          <p:cNvPicPr>
            <a:picLocks noChangeAspect="1" noChangeArrowheads="1"/>
          </p:cNvPicPr>
          <p:nvPr/>
        </p:nvPicPr>
        <p:blipFill>
          <a:blip r:embed="rId2" cstate="print">
            <a:extLst/>
          </a:blip>
          <a:srcRect/>
          <a:stretch>
            <a:fillRect/>
          </a:stretch>
        </p:blipFill>
        <p:spPr bwMode="auto">
          <a:xfrm>
            <a:off x="3128" y="1"/>
            <a:ext cx="1184496" cy="940546"/>
          </a:xfrm>
          <a:prstGeom prst="ellipse">
            <a:avLst/>
          </a:prstGeom>
          <a:ln>
            <a:noFill/>
          </a:ln>
          <a:effectLst>
            <a:softEdge rad="112500"/>
          </a:effectLst>
          <a:extLst/>
        </p:spPr>
      </p:pic>
      <p:pic>
        <p:nvPicPr>
          <p:cNvPr id="11" name="Picture 5" descr="C:\Users\CTC\Pictures\presentation\images (18).jpg"/>
          <p:cNvPicPr>
            <a:picLocks noChangeAspect="1" noChangeArrowheads="1"/>
          </p:cNvPicPr>
          <p:nvPr/>
        </p:nvPicPr>
        <p:blipFill>
          <a:blip r:embed="rId3" cstate="print">
            <a:extLst/>
          </a:blip>
          <a:srcRect/>
          <a:stretch>
            <a:fillRect/>
          </a:stretch>
        </p:blipFill>
        <p:spPr bwMode="auto">
          <a:xfrm>
            <a:off x="8100392" y="4443"/>
            <a:ext cx="1038659" cy="936104"/>
          </a:xfrm>
          <a:prstGeom prst="ellipse">
            <a:avLst/>
          </a:prstGeom>
          <a:ln>
            <a:noFill/>
          </a:ln>
          <a:effectLst>
            <a:softEdge rad="112500"/>
          </a:effectLst>
          <a:extLst/>
        </p:spPr>
      </p:pic>
      <p:grpSp>
        <p:nvGrpSpPr>
          <p:cNvPr id="2" name="مجموعة 1"/>
          <p:cNvGrpSpPr/>
          <p:nvPr/>
        </p:nvGrpSpPr>
        <p:grpSpPr>
          <a:xfrm>
            <a:off x="533400" y="1143001"/>
            <a:ext cx="8310007" cy="1676398"/>
            <a:chOff x="4620213" y="1455260"/>
            <a:chExt cx="4223194" cy="1468665"/>
          </a:xfrm>
        </p:grpSpPr>
        <p:sp>
          <p:nvSpPr>
            <p:cNvPr id="9" name="Content Placeholder 2"/>
            <p:cNvSpPr txBox="1">
              <a:spLocks/>
            </p:cNvSpPr>
            <p:nvPr/>
          </p:nvSpPr>
          <p:spPr bwMode="auto">
            <a:xfrm>
              <a:off x="4620213" y="1455260"/>
              <a:ext cx="3640177" cy="720080"/>
            </a:xfrm>
            <a:prstGeom prst="rect">
              <a:avLst/>
            </a:prstGeom>
            <a:noFill/>
            <a:ln w="9525">
              <a:noFill/>
              <a:miter lim="800000"/>
              <a:headEnd/>
              <a:tailEnd/>
            </a:ln>
          </p:spPr>
          <p:txBody>
            <a:bodyPr/>
            <a:lstStyle/>
            <a:p>
              <a:pPr marL="0" lvl="1" algn="just" rtl="1">
                <a:spcBef>
                  <a:spcPct val="20000"/>
                </a:spcBef>
                <a:tabLst>
                  <a:tab pos="415925" algn="l"/>
                </a:tabLst>
                <a:defRPr/>
              </a:pPr>
              <a:r>
                <a:rPr lang="ar-JO" sz="2800" b="1" dirty="0" smtClean="0"/>
                <a:t>القيمة </a:t>
              </a:r>
              <a:r>
                <a:rPr lang="ar-SA" sz="2800" b="1" dirty="0" smtClean="0">
                  <a:cs typeface="+mn-cs"/>
                </a:rPr>
                <a:t>المضافة </a:t>
              </a:r>
              <a:r>
                <a:rPr lang="ar-SA" sz="2800" b="1" dirty="0">
                  <a:cs typeface="+mn-cs"/>
                </a:rPr>
                <a:t>حوالي (1140.2) مليون دينار لعام 2017 بالأسعار </a:t>
              </a:r>
              <a:r>
                <a:rPr lang="ar-SA" sz="2800" b="1" dirty="0" smtClean="0">
                  <a:cs typeface="+mn-cs"/>
                </a:rPr>
                <a:t>الجارية</a:t>
              </a:r>
              <a:r>
                <a:rPr lang="ar-JO" sz="2800" b="1" dirty="0" smtClean="0">
                  <a:cs typeface="+mn-cs"/>
                </a:rPr>
                <a:t>،</a:t>
              </a:r>
              <a:r>
                <a:rPr lang="ar-SA" sz="2800" b="1" dirty="0" smtClean="0">
                  <a:cs typeface="+mn-cs"/>
                </a:rPr>
                <a:t> </a:t>
              </a:r>
              <a:r>
                <a:rPr lang="ar-SA" sz="2800" b="1" dirty="0">
                  <a:cs typeface="+mn-cs"/>
                </a:rPr>
                <a:t>ومساهمته في الناتج المحلي الإجمالي 4%.</a:t>
              </a:r>
              <a:r>
                <a:rPr lang="ar-JO" sz="2800" b="1" dirty="0">
                  <a:cs typeface="+mn-cs"/>
                </a:rPr>
                <a:t> </a:t>
              </a:r>
              <a:r>
                <a:rPr lang="ar-JO" sz="2800" b="1" dirty="0">
                  <a:solidFill>
                    <a:srgbClr val="C00000"/>
                  </a:solidFill>
                  <a:cs typeface="+mn-cs"/>
                </a:rPr>
                <a:t>وتقدر نسبة القيمة المضافة في القطاع حوالي 38</a:t>
              </a:r>
              <a:r>
                <a:rPr lang="ar-JO" sz="2800" b="1" dirty="0" smtClean="0">
                  <a:solidFill>
                    <a:srgbClr val="C00000"/>
                  </a:solidFill>
                  <a:cs typeface="+mn-cs"/>
                </a:rPr>
                <a:t>%.</a:t>
              </a:r>
              <a:endParaRPr lang="ar-JO" sz="2800" b="1" dirty="0">
                <a:solidFill>
                  <a:srgbClr val="C00000"/>
                </a:solidFill>
                <a:cs typeface="+mn-cs"/>
              </a:endParaRPr>
            </a:p>
          </p:txBody>
        </p:sp>
        <p:pic>
          <p:nvPicPr>
            <p:cNvPr id="5122" name="Picture 2" descr="C:\Users\CTC\AppData\Local\Microsoft\Windows\Temporary Internet Files\Content.IE5\0X9T7MKX\Agriculture-Transparent[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37840" y="1547480"/>
              <a:ext cx="505567" cy="137644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مجموعة 2"/>
          <p:cNvGrpSpPr/>
          <p:nvPr/>
        </p:nvGrpSpPr>
        <p:grpSpPr>
          <a:xfrm>
            <a:off x="609600" y="2667000"/>
            <a:ext cx="8047801" cy="1371600"/>
            <a:chOff x="4658871" y="2403959"/>
            <a:chExt cx="4161601" cy="914400"/>
          </a:xfrm>
        </p:grpSpPr>
        <p:sp>
          <p:nvSpPr>
            <p:cNvPr id="12" name="Content Placeholder 2"/>
            <p:cNvSpPr txBox="1">
              <a:spLocks/>
            </p:cNvSpPr>
            <p:nvPr/>
          </p:nvSpPr>
          <p:spPr bwMode="auto">
            <a:xfrm>
              <a:off x="4658871" y="2420888"/>
              <a:ext cx="3664554" cy="792088"/>
            </a:xfrm>
            <a:prstGeom prst="rect">
              <a:avLst/>
            </a:prstGeom>
            <a:noFill/>
            <a:ln w="9525">
              <a:noFill/>
              <a:miter lim="800000"/>
              <a:headEnd/>
              <a:tailEnd/>
            </a:ln>
          </p:spPr>
          <p:txBody>
            <a:bodyPr/>
            <a:lstStyle/>
            <a:p>
              <a:pPr marL="0" lvl="1" algn="just" rtl="1">
                <a:spcBef>
                  <a:spcPct val="20000"/>
                </a:spcBef>
                <a:tabLst>
                  <a:tab pos="415925" algn="l"/>
                </a:tabLst>
                <a:defRPr/>
              </a:pPr>
              <a:r>
                <a:rPr lang="ar-JO" sz="2800" b="1" dirty="0" smtClean="0">
                  <a:latin typeface="ArabeyesQr"/>
                  <a:ea typeface="Calibri" pitchFamily="34" charset="0"/>
                  <a:cs typeface="+mn-cs"/>
                </a:rPr>
                <a:t>متوسط </a:t>
              </a:r>
              <a:r>
                <a:rPr lang="ar-SA" sz="2800" b="1" dirty="0">
                  <a:latin typeface="ArabeyesQr"/>
                  <a:ea typeface="Calibri" pitchFamily="34" charset="0"/>
                  <a:cs typeface="+mn-cs"/>
                </a:rPr>
                <a:t>معدل نمو القطاع السنوي</a:t>
              </a:r>
              <a:r>
                <a:rPr lang="ar-JO" sz="2800" b="1" dirty="0">
                  <a:latin typeface="ArabeyesQr"/>
                  <a:ea typeface="Calibri" pitchFamily="34" charset="0"/>
                  <a:cs typeface="+mn-cs"/>
                </a:rPr>
                <a:t> خلال </a:t>
              </a:r>
              <a:r>
                <a:rPr lang="ar-JO" sz="2800" b="1" dirty="0" smtClean="0">
                  <a:latin typeface="ArabeyesQr"/>
                  <a:ea typeface="Calibri" pitchFamily="34" charset="0"/>
                </a:rPr>
                <a:t>السنوات العشر </a:t>
              </a:r>
              <a:r>
                <a:rPr lang="ar-JO" sz="2800" b="1" dirty="0">
                  <a:latin typeface="ArabeyesQr"/>
                  <a:ea typeface="Calibri" pitchFamily="34" charset="0"/>
                  <a:cs typeface="+mn-cs"/>
                </a:rPr>
                <a:t>الأخيرة</a:t>
              </a:r>
              <a:r>
                <a:rPr lang="ar-SA" sz="2800" b="1" dirty="0">
                  <a:latin typeface="ArabeyesQr"/>
                  <a:ea typeface="Calibri" pitchFamily="34" charset="0"/>
                  <a:cs typeface="+mn-cs"/>
                </a:rPr>
                <a:t> تجاوز </a:t>
              </a:r>
              <a:r>
                <a:rPr lang="ar-JO" sz="2800" b="1" dirty="0">
                  <a:latin typeface="Simplified Arabic" pitchFamily="18" charset="-78"/>
                  <a:ea typeface="Calibri" pitchFamily="34" charset="0"/>
                  <a:cs typeface="+mn-cs"/>
                </a:rPr>
                <a:t>14</a:t>
              </a:r>
              <a:r>
                <a:rPr lang="ar-SA" sz="2800" b="1" dirty="0">
                  <a:latin typeface="ArabeyesQr"/>
                  <a:ea typeface="Calibri" pitchFamily="34" charset="0"/>
                  <a:cs typeface="+mn-cs"/>
                </a:rPr>
                <a:t>%.</a:t>
              </a:r>
              <a:r>
                <a:rPr lang="ar-JO" sz="2800" b="1" dirty="0">
                  <a:latin typeface="ArabeyesQr"/>
                  <a:ea typeface="Calibri" pitchFamily="34" charset="0"/>
                  <a:cs typeface="+mn-cs"/>
                </a:rPr>
                <a:t> وبلغ 6.2% عام 2016 وارتفع إلى 9.7% عام 2017 </a:t>
              </a:r>
              <a:r>
                <a:rPr lang="ar-JO" sz="2800" b="1" dirty="0">
                  <a:solidFill>
                    <a:srgbClr val="C00000"/>
                  </a:solidFill>
                  <a:latin typeface="ArabeyesQr"/>
                  <a:ea typeface="Calibri" pitchFamily="34" charset="0"/>
                  <a:cs typeface="+mn-cs"/>
                </a:rPr>
                <a:t>وكان القطاع الأعلى نمواً</a:t>
              </a:r>
              <a:r>
                <a:rPr lang="ar-JO" sz="2800" b="1" dirty="0" smtClean="0">
                  <a:latin typeface="ArabeyesQr"/>
                  <a:ea typeface="Calibri" pitchFamily="34" charset="0"/>
                  <a:cs typeface="+mn-cs"/>
                </a:rPr>
                <a:t>.</a:t>
              </a:r>
              <a:endParaRPr lang="ar-JO" sz="2800" b="1" dirty="0">
                <a:latin typeface="ArabeyesQr"/>
                <a:ea typeface="Calibri" pitchFamily="34" charset="0"/>
                <a:cs typeface="+mn-cs"/>
              </a:endParaRPr>
            </a:p>
          </p:txBody>
        </p:sp>
        <p:pic>
          <p:nvPicPr>
            <p:cNvPr id="5124" name="Picture 4" descr="C:\Users\CTC\AppData\Local\Microsoft\Windows\Temporary Internet Files\Content.IE5\IICF5OC8\Growth-Chart-PNG-Image[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23426" y="2403959"/>
              <a:ext cx="497046" cy="9144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 name="مجموعة 3"/>
          <p:cNvGrpSpPr/>
          <p:nvPr/>
        </p:nvGrpSpPr>
        <p:grpSpPr>
          <a:xfrm>
            <a:off x="304800" y="4267200"/>
            <a:ext cx="8469312" cy="990600"/>
            <a:chOff x="4499992" y="3188708"/>
            <a:chExt cx="4278313" cy="762000"/>
          </a:xfrm>
        </p:grpSpPr>
        <p:sp>
          <p:nvSpPr>
            <p:cNvPr id="14" name="Content Placeholder 2"/>
            <p:cNvSpPr txBox="1">
              <a:spLocks/>
            </p:cNvSpPr>
            <p:nvPr/>
          </p:nvSpPr>
          <p:spPr bwMode="auto">
            <a:xfrm>
              <a:off x="4499992" y="3249091"/>
              <a:ext cx="3772293" cy="467941"/>
            </a:xfrm>
            <a:prstGeom prst="rect">
              <a:avLst/>
            </a:prstGeom>
            <a:noFill/>
            <a:ln w="9525">
              <a:noFill/>
              <a:miter lim="800000"/>
              <a:headEnd/>
              <a:tailEnd/>
            </a:ln>
          </p:spPr>
          <p:txBody>
            <a:bodyPr/>
            <a:lstStyle/>
            <a:p>
              <a:pPr marL="0" lvl="1" algn="just" rtl="1">
                <a:spcBef>
                  <a:spcPct val="20000"/>
                </a:spcBef>
                <a:tabLst>
                  <a:tab pos="415925" algn="l"/>
                </a:tabLst>
                <a:defRPr/>
              </a:pPr>
              <a:r>
                <a:rPr lang="ar-SA" sz="2800" b="1" dirty="0" smtClean="0">
                  <a:latin typeface="ArabeyesQr"/>
                  <a:ea typeface="Calibri" pitchFamily="34" charset="0"/>
                  <a:cs typeface="+mn-cs"/>
                </a:rPr>
                <a:t>مساهمة </a:t>
              </a:r>
              <a:r>
                <a:rPr lang="ar-SA" sz="2800" b="1" dirty="0">
                  <a:latin typeface="ArabeyesQr"/>
                  <a:cs typeface="+mn-cs"/>
                </a:rPr>
                <a:t>القطاع في النشاط الاقتصادي (</a:t>
              </a:r>
              <a:r>
                <a:rPr lang="en-US" sz="2800" b="1" dirty="0">
                  <a:latin typeface="Simplified Arabic" pitchFamily="18" charset="-78"/>
                  <a:cs typeface="+mn-cs"/>
                </a:rPr>
                <a:t>5.3</a:t>
              </a:r>
              <a:r>
                <a:rPr lang="ar-SA" sz="2800" b="1" dirty="0">
                  <a:latin typeface="ArabeyesQr"/>
                  <a:cs typeface="+mn-cs"/>
                </a:rPr>
                <a:t>) مليار دينار</a:t>
              </a:r>
              <a:r>
                <a:rPr lang="ar-JO" sz="2800" b="1" dirty="0">
                  <a:latin typeface="ArabeyesQr"/>
                  <a:cs typeface="+mn-cs"/>
                </a:rPr>
                <a:t> وتشكل 12% من الناتج المحلي الإجمالي</a:t>
              </a:r>
              <a:r>
                <a:rPr lang="ar-SA" sz="2800" b="1" dirty="0" smtClean="0">
                  <a:latin typeface="ArabeyesQr"/>
                  <a:cs typeface="+mn-cs"/>
                </a:rPr>
                <a:t>.</a:t>
              </a:r>
              <a:endParaRPr lang="ar-JO" sz="2800" b="1" dirty="0">
                <a:latin typeface="ArabeyesQr"/>
                <a:cs typeface="+mn-cs"/>
              </a:endParaRPr>
            </a:p>
          </p:txBody>
        </p:sp>
        <p:pic>
          <p:nvPicPr>
            <p:cNvPr id="5125" name="Picture 5" descr="C:\Users\CTC\AppData\Local\Microsoft\Windows\Temporary Internet Files\Content.IE5\QCU5YQ3D\Icons8_flat_share.svg[1].png"/>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rot="10800000">
              <a:off x="8349271" y="3188708"/>
              <a:ext cx="429034" cy="7620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 name="مجموعة 17"/>
          <p:cNvGrpSpPr/>
          <p:nvPr/>
        </p:nvGrpSpPr>
        <p:grpSpPr>
          <a:xfrm>
            <a:off x="457201" y="5486403"/>
            <a:ext cx="8376076" cy="990601"/>
            <a:chOff x="4771003" y="5286939"/>
            <a:chExt cx="4041455" cy="792480"/>
          </a:xfrm>
        </p:grpSpPr>
        <p:sp>
          <p:nvSpPr>
            <p:cNvPr id="15" name="Content Placeholder 2"/>
            <p:cNvSpPr txBox="1">
              <a:spLocks/>
            </p:cNvSpPr>
            <p:nvPr/>
          </p:nvSpPr>
          <p:spPr bwMode="auto">
            <a:xfrm>
              <a:off x="4771003" y="5286939"/>
              <a:ext cx="3492816" cy="446537"/>
            </a:xfrm>
            <a:prstGeom prst="rect">
              <a:avLst/>
            </a:prstGeom>
            <a:noFill/>
            <a:ln w="9525">
              <a:noFill/>
              <a:miter lim="800000"/>
              <a:headEnd/>
              <a:tailEnd/>
            </a:ln>
          </p:spPr>
          <p:txBody>
            <a:bodyPr/>
            <a:lstStyle/>
            <a:p>
              <a:pPr marL="0" lvl="1" algn="just" rtl="1">
                <a:spcBef>
                  <a:spcPct val="20000"/>
                </a:spcBef>
                <a:tabLst>
                  <a:tab pos="415925" algn="l"/>
                </a:tabLst>
                <a:defRPr/>
              </a:pPr>
              <a:r>
                <a:rPr lang="ar-JO" sz="2800" b="1" dirty="0" smtClean="0">
                  <a:latin typeface="ArabeyesQr"/>
                  <a:cs typeface="+mn-cs"/>
                </a:rPr>
                <a:t>متوسط </a:t>
              </a:r>
              <a:r>
                <a:rPr lang="ar-SA" sz="2800" b="1" dirty="0">
                  <a:latin typeface="ArabeyesQr"/>
                  <a:cs typeface="+mn-cs"/>
                </a:rPr>
                <a:t>نسبة الصادرات </a:t>
              </a:r>
              <a:r>
                <a:rPr lang="ar-SA" sz="2800" b="1" dirty="0" smtClean="0">
                  <a:latin typeface="ArabeyesQr"/>
                  <a:cs typeface="+mn-cs"/>
                </a:rPr>
                <a:t>الزراعية</a:t>
              </a:r>
              <a:r>
                <a:rPr lang="ar-JO" sz="2800" b="1" dirty="0" smtClean="0">
                  <a:latin typeface="ArabeyesQr"/>
                  <a:cs typeface="+mn-cs"/>
                </a:rPr>
                <a:t> الى الكلية </a:t>
              </a:r>
              <a:r>
                <a:rPr lang="ar-JO" sz="2800" b="1" dirty="0">
                  <a:latin typeface="ArabeyesQr"/>
                  <a:cs typeface="+mn-cs"/>
                </a:rPr>
                <a:t>خلال السنوات </a:t>
              </a:r>
              <a:r>
                <a:rPr lang="ar-JO" sz="2800" b="1" dirty="0" smtClean="0">
                  <a:latin typeface="ArabeyesQr"/>
                  <a:cs typeface="+mn-cs"/>
                </a:rPr>
                <a:t>العشرة </a:t>
              </a:r>
              <a:r>
                <a:rPr lang="ar-JO" sz="2800" b="1" dirty="0">
                  <a:latin typeface="ArabeyesQr"/>
                  <a:cs typeface="+mn-cs"/>
                </a:rPr>
                <a:t>الأخيرة حوالي</a:t>
              </a:r>
              <a:r>
                <a:rPr lang="ar-SA" sz="2800" b="1" dirty="0">
                  <a:latin typeface="ArabeyesQr"/>
                  <a:cs typeface="+mn-cs"/>
                </a:rPr>
                <a:t> </a:t>
              </a:r>
              <a:r>
                <a:rPr lang="ar-JO" sz="2800" b="1" dirty="0">
                  <a:latin typeface="Simplified Arabic" pitchFamily="18" charset="-78"/>
                  <a:cs typeface="+mn-cs"/>
                </a:rPr>
                <a:t>17.6</a:t>
              </a:r>
              <a:r>
                <a:rPr lang="ar-SA" sz="2800" b="1" dirty="0" smtClean="0">
                  <a:latin typeface="ArabeyesQr"/>
                  <a:cs typeface="+mn-cs"/>
                </a:rPr>
                <a:t>%.</a:t>
              </a:r>
              <a:r>
                <a:rPr lang="ar-JO" sz="2800" b="1" dirty="0" smtClean="0">
                  <a:latin typeface="ArabeyesQr"/>
                  <a:cs typeface="+mn-cs"/>
                </a:rPr>
                <a:t>وبلغت قيمتها الإجمالية خلال العام 2017 (793 </a:t>
              </a:r>
              <a:r>
                <a:rPr lang="ar-JO" sz="2800" b="1" dirty="0" err="1" smtClean="0">
                  <a:latin typeface="ArabeyesQr"/>
                  <a:cs typeface="+mn-cs"/>
                </a:rPr>
                <a:t>م</a:t>
              </a:r>
              <a:r>
                <a:rPr lang="ar-JO" sz="2800" b="1" dirty="0" smtClean="0">
                  <a:latin typeface="ArabeyesQr"/>
                  <a:cs typeface="+mn-cs"/>
                </a:rPr>
                <a:t>.د)</a:t>
              </a:r>
              <a:endParaRPr lang="ar-JO" sz="2800" b="1" dirty="0">
                <a:latin typeface="ArabeyesQr"/>
                <a:cs typeface="+mn-cs"/>
              </a:endParaRPr>
            </a:p>
          </p:txBody>
        </p:sp>
        <p:pic>
          <p:nvPicPr>
            <p:cNvPr id="5127" name="Picture 7" descr="C:\Users\CTC\AppData\Local\Microsoft\Windows\Temporary Internet Files\Content.IE5\IICF5OC8\WikiProject_Globalization_Logo.svg[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00585" y="5408859"/>
              <a:ext cx="511873" cy="67056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Rectangle 6"/>
          <p:cNvSpPr>
            <a:spLocks noChangeArrowheads="1"/>
          </p:cNvSpPr>
          <p:nvPr/>
        </p:nvSpPr>
        <p:spPr bwMode="auto">
          <a:xfrm>
            <a:off x="0" y="-27384"/>
            <a:ext cx="9143999"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واقع القطاع الزراعي</a:t>
            </a:r>
            <a:endParaRPr lang="en-US" sz="4000" b="1" dirty="0">
              <a:solidFill>
                <a:schemeClr val="bg1"/>
              </a:solidFill>
            </a:endParaRPr>
          </a:p>
        </p:txBody>
      </p:sp>
      <p:sp>
        <p:nvSpPr>
          <p:cNvPr id="17" name="Slide Number Placeholder 16"/>
          <p:cNvSpPr>
            <a:spLocks noGrp="1"/>
          </p:cNvSpPr>
          <p:nvPr>
            <p:ph type="sldNum" sz="quarter" idx="12"/>
          </p:nvPr>
        </p:nvSpPr>
        <p:spPr/>
        <p:txBody>
          <a:bodyPr/>
          <a:lstStyle/>
          <a:p>
            <a:fld id="{A89D754A-DC0C-42CB-A16F-422D7C5EA0F1}" type="slidenum">
              <a:rPr lang="en-US" sz="2000" b="1" smtClean="0"/>
              <a:pPr/>
              <a:t>6</a:t>
            </a:fld>
            <a:endParaRPr lang="en-US" sz="2000" b="1" dirty="0"/>
          </a:p>
        </p:txBody>
      </p:sp>
    </p:spTree>
    <p:extLst>
      <p:ext uri="{BB962C8B-B14F-4D97-AF65-F5344CB8AC3E}">
        <p14:creationId xmlns="" xmlns:p14="http://schemas.microsoft.com/office/powerpoint/2010/main" val="24227821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382000" cy="5678760"/>
          </a:xfrm>
        </p:spPr>
        <p:txBody>
          <a:bodyPr>
            <a:noAutofit/>
          </a:bodyPr>
          <a:lstStyle/>
          <a:p>
            <a:pPr algn="just" rtl="1">
              <a:buFont typeface="Wingdings" pitchFamily="2" charset="2"/>
              <a:buChar char="q"/>
            </a:pPr>
            <a:r>
              <a:rPr lang="ar-JO" sz="3200" b="1" dirty="0" smtClean="0"/>
              <a:t>الطائرات لغايات الاستمطار الصناعي.</a:t>
            </a:r>
            <a:endParaRPr lang="en-US" sz="3200" b="1" dirty="0" smtClean="0"/>
          </a:p>
          <a:p>
            <a:pPr algn="just" rtl="1">
              <a:buFont typeface="Wingdings" pitchFamily="2" charset="2"/>
              <a:buChar char="q"/>
            </a:pPr>
            <a:endParaRPr lang="en-US" sz="3200" b="1" dirty="0" smtClean="0"/>
          </a:p>
          <a:p>
            <a:pPr algn="just" rtl="1">
              <a:buFont typeface="Wingdings" pitchFamily="2" charset="2"/>
              <a:buChar char="q"/>
            </a:pPr>
            <a:r>
              <a:rPr lang="ar-JO" sz="3200" b="1" dirty="0" smtClean="0"/>
              <a:t>الطائرات بدون طيار (</a:t>
            </a:r>
            <a:r>
              <a:rPr lang="en-US" sz="3200" b="1" dirty="0" smtClean="0"/>
              <a:t>Drones</a:t>
            </a:r>
            <a:r>
              <a:rPr lang="ar-JO" sz="3200" b="1" dirty="0" smtClean="0"/>
              <a:t>) لمراقبة الغابات.</a:t>
            </a: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r>
              <a:rPr lang="ar-JO" sz="3200" b="1" dirty="0" smtClean="0"/>
              <a:t> الزراعة المائية (</a:t>
            </a:r>
            <a:r>
              <a:rPr lang="en-US" sz="3200" b="1" dirty="0" smtClean="0"/>
              <a:t>Hydroponics</a:t>
            </a:r>
            <a:r>
              <a:rPr lang="ar-JO" sz="3200" b="1" dirty="0" smtClean="0"/>
              <a:t>).</a:t>
            </a: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الري بمياه برك الأسماك (</a:t>
            </a:r>
            <a:r>
              <a:rPr lang="en-US" sz="3200" b="1" dirty="0" err="1" smtClean="0"/>
              <a:t>Aquaponics</a:t>
            </a:r>
            <a:r>
              <a:rPr lang="ar-JO" sz="3200" b="1" dirty="0" smtClean="0"/>
              <a:t>).</a:t>
            </a: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إدارة الزراعات المحمية بأنظمة الكمبيوتر(الري</a:t>
            </a:r>
            <a:r>
              <a:rPr lang="en-US" sz="3200" b="1" dirty="0" smtClean="0"/>
              <a:t>/</a:t>
            </a:r>
            <a:r>
              <a:rPr lang="ar-JO" sz="3200" b="1" dirty="0" smtClean="0"/>
              <a:t>الرطوبة </a:t>
            </a:r>
            <a:r>
              <a:rPr lang="ar-JO" sz="3200" b="1" dirty="0" smtClean="0"/>
              <a:t>الجوية</a:t>
            </a:r>
            <a:r>
              <a:rPr lang="en-US" sz="3200" b="1" dirty="0" smtClean="0"/>
              <a:t>/</a:t>
            </a:r>
            <a:r>
              <a:rPr lang="ar-JO" sz="3200" b="1" dirty="0" smtClean="0"/>
              <a:t>التهوية</a:t>
            </a:r>
            <a:r>
              <a:rPr lang="en-US" sz="3200" b="1" dirty="0" smtClean="0"/>
              <a:t>/</a:t>
            </a:r>
            <a:r>
              <a:rPr lang="ar-JO" sz="3200" b="1" dirty="0" smtClean="0"/>
              <a:t>التسميد</a:t>
            </a:r>
            <a:r>
              <a:rPr lang="en-US" sz="3200" b="1" dirty="0" smtClean="0"/>
              <a:t>/</a:t>
            </a:r>
            <a:r>
              <a:rPr lang="ar-JO" sz="3200" b="1" dirty="0" smtClean="0"/>
              <a:t>...).</a:t>
            </a:r>
            <a:endParaRPr lang="en-US"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a:p>
            <a:pPr algn="r" rtl="1">
              <a:buFont typeface="Wingdings" pitchFamily="2" charset="2"/>
              <a:buChar char="q"/>
            </a:pPr>
            <a:endParaRPr lang="ar-JO"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A89D754A-DC0C-42CB-A16F-422D7C5EA0F1}" type="slidenum">
              <a:rPr lang="en-US" sz="2000" b="1" smtClean="0"/>
              <a:pPr/>
              <a:t>7</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382000" cy="5678760"/>
          </a:xfrm>
        </p:spPr>
        <p:txBody>
          <a:bodyPr>
            <a:noAutofit/>
          </a:bodyPr>
          <a:lstStyle/>
          <a:p>
            <a:pPr algn="just" rtl="1">
              <a:buFont typeface="Wingdings" pitchFamily="2" charset="2"/>
              <a:buChar char="q"/>
            </a:pPr>
            <a:r>
              <a:rPr lang="ar-JO" sz="3200" b="1" dirty="0" smtClean="0"/>
              <a:t>الري الذكي (</a:t>
            </a:r>
            <a:r>
              <a:rPr lang="en-US" sz="3200" b="1" dirty="0" smtClean="0"/>
              <a:t>Smart Irrigation</a:t>
            </a:r>
            <a:r>
              <a:rPr lang="ar-JO" sz="3200" b="1" dirty="0" smtClean="0"/>
              <a:t>) .</a:t>
            </a: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التسميد بالري (</a:t>
            </a:r>
            <a:r>
              <a:rPr lang="en-US" sz="3200" b="1" dirty="0" smtClean="0"/>
              <a:t>Fertigation</a:t>
            </a:r>
            <a:r>
              <a:rPr lang="ar-JO" sz="3200" b="1" dirty="0" smtClean="0"/>
              <a:t>).</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التوجه للإرشاد الذكي من خلال ربط المزارعين بشبكة الكترونية وتعزيز المرشدين الزراعيين بأجهزة </a:t>
            </a:r>
            <a:r>
              <a:rPr lang="en-US" sz="3200" b="1" dirty="0" smtClean="0"/>
              <a:t>Tap let</a:t>
            </a:r>
            <a:r>
              <a:rPr lang="ar-JO" sz="3200" b="1" dirty="0" smtClean="0"/>
              <a:t> .</a:t>
            </a:r>
          </a:p>
          <a:p>
            <a:pPr algn="just" rtl="1">
              <a:buNone/>
            </a:pPr>
            <a:endParaRPr lang="ar-JO" sz="3200" b="1" dirty="0" smtClean="0"/>
          </a:p>
          <a:p>
            <a:pPr algn="just" rtl="1">
              <a:buFont typeface="Wingdings" pitchFamily="2" charset="2"/>
              <a:buChar char="q"/>
            </a:pPr>
            <a:r>
              <a:rPr lang="ar-JO" sz="3200" b="1" dirty="0" smtClean="0"/>
              <a:t>إعداد خرائط الكربون العضوي (</a:t>
            </a:r>
            <a:r>
              <a:rPr lang="en-US" sz="3200" b="1" dirty="0" smtClean="0"/>
              <a:t>Organic Carbon Maps</a:t>
            </a:r>
            <a:r>
              <a:rPr lang="ar-JO" sz="3200" b="1" dirty="0" smtClean="0"/>
              <a:t>) الكترونياً لمعرفة كميات الأسمدة المستخدمة والمستهلكة والمضافة من متبقيات النباتات وفقاً </a:t>
            </a:r>
            <a:r>
              <a:rPr lang="ar-JO" sz="3200" b="1" dirty="0" err="1" smtClean="0"/>
              <a:t>ل</a:t>
            </a:r>
            <a:r>
              <a:rPr lang="en-US" sz="3200" b="1" dirty="0" smtClean="0"/>
              <a:t>FAO Model</a:t>
            </a:r>
            <a:r>
              <a:rPr lang="ar-JO" sz="3200" b="1" dirty="0" smtClean="0"/>
              <a:t> .</a:t>
            </a:r>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A89D754A-DC0C-42CB-A16F-422D7C5EA0F1}" type="slidenum">
              <a:rPr lang="en-US" sz="2000" b="1" smtClean="0"/>
              <a:pPr/>
              <a:t>8</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602560"/>
          </a:xfrm>
        </p:spPr>
        <p:txBody>
          <a:bodyPr>
            <a:noAutofit/>
          </a:bodyPr>
          <a:lstStyle/>
          <a:p>
            <a:pPr algn="just" rtl="1">
              <a:buFont typeface="Wingdings" pitchFamily="2" charset="2"/>
              <a:buChar char="q"/>
            </a:pPr>
            <a:r>
              <a:rPr lang="ar-JO" sz="3200" b="1" dirty="0" smtClean="0"/>
              <a:t>رسم خرائط الكترونية(</a:t>
            </a:r>
            <a:r>
              <a:rPr lang="en-US" sz="3200" b="1" dirty="0" smtClean="0"/>
              <a:t>Digital Soil Mapping</a:t>
            </a:r>
            <a:r>
              <a:rPr lang="ar-JO" sz="3200" b="1" dirty="0" smtClean="0"/>
              <a:t>)استطلاعية لكافة مناطق المملكة،وأخرى تفصيلية للمناطق الزراعية الواعدة وذات القدرة الإنتاجية العالية تتضمن الأنشطة الزراعية وجميع الخرائط مقروءة على النظام العالمي  </a:t>
            </a:r>
            <a:r>
              <a:rPr lang="en-US" sz="3200" b="1" dirty="0" smtClean="0"/>
              <a:t>USDA/FAO</a:t>
            </a:r>
            <a:r>
              <a:rPr lang="ar-JO" sz="3200" b="1" dirty="0" smtClean="0"/>
              <a:t>، وجميع البيانات ذات مرجعية جغرافية وفقاً لارتفاع الأراضي وميولها.</a:t>
            </a:r>
          </a:p>
          <a:p>
            <a:pPr algn="just" rtl="1">
              <a:buFont typeface="Wingdings" pitchFamily="2" charset="2"/>
              <a:buChar char="q"/>
            </a:pPr>
            <a:endParaRPr lang="ar-JO" sz="3200" b="1" dirty="0" smtClean="0"/>
          </a:p>
          <a:p>
            <a:pPr algn="just" rtl="1">
              <a:buFont typeface="Wingdings" pitchFamily="2" charset="2"/>
              <a:buChar char="q"/>
            </a:pPr>
            <a:r>
              <a:rPr lang="ar-JO" sz="3200" b="1" dirty="0" smtClean="0"/>
              <a:t>رسم خرائط الكترونية(</a:t>
            </a:r>
            <a:r>
              <a:rPr lang="en-US" sz="3200" b="1" dirty="0" smtClean="0"/>
              <a:t>Digital Soil Mapping</a:t>
            </a:r>
            <a:r>
              <a:rPr lang="ar-JO" sz="3200" b="1" dirty="0" smtClean="0"/>
              <a:t>) لكل من الأردن وفلسطين والعراق وسوريا ولبنان وجزاء من اليمن حول التدهور </a:t>
            </a:r>
            <a:r>
              <a:rPr lang="ar-JO" sz="3200" b="1" dirty="0" smtClean="0"/>
              <a:t>في التربة  والملوحة </a:t>
            </a:r>
            <a:r>
              <a:rPr lang="ar-JO" sz="3200" b="1" dirty="0" smtClean="0"/>
              <a:t>وتلوث التربة وصحة الترب.</a:t>
            </a:r>
          </a:p>
          <a:p>
            <a:pPr algn="just" rtl="1">
              <a:buFont typeface="Wingdings" pitchFamily="2" charset="2"/>
              <a:buChar char="q"/>
            </a:pPr>
            <a:endParaRPr lang="ar-JO" sz="3200" b="1" dirty="0" smtClean="0"/>
          </a:p>
          <a:p>
            <a:pPr algn="just" rtl="1">
              <a:buFont typeface="Wingdings" pitchFamily="2" charset="2"/>
              <a:buChar char="q"/>
            </a:pPr>
            <a:endParaRPr lang="en-US" sz="3200" b="1" dirty="0" smtClean="0"/>
          </a:p>
          <a:p>
            <a:pPr algn="just" rtl="1">
              <a:buFont typeface="Wingdings" pitchFamily="2" charset="2"/>
              <a:buChar char="q"/>
            </a:pPr>
            <a:endParaRPr lang="ar-JO" sz="3200" b="1" dirty="0" smtClean="0"/>
          </a:p>
          <a:p>
            <a:pPr algn="just"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ar-JO" sz="3200" b="1" dirty="0" smtClean="0"/>
          </a:p>
          <a:p>
            <a:pPr algn="r" rtl="1">
              <a:buFont typeface="Wingdings" pitchFamily="2" charset="2"/>
              <a:buChar char="q"/>
            </a:pPr>
            <a:endParaRPr lang="en-US" sz="3200" b="1" dirty="0" smtClean="0"/>
          </a:p>
        </p:txBody>
      </p:sp>
      <p:sp>
        <p:nvSpPr>
          <p:cNvPr id="4" name="Rectangle 6"/>
          <p:cNvSpPr>
            <a:spLocks noChangeArrowheads="1"/>
          </p:cNvSpPr>
          <p:nvPr/>
        </p:nvSpPr>
        <p:spPr bwMode="auto">
          <a:xfrm>
            <a:off x="549491" y="-27384"/>
            <a:ext cx="8054958" cy="936104"/>
          </a:xfrm>
          <a:prstGeom prst="rect">
            <a:avLst/>
          </a:prstGeom>
          <a:solidFill>
            <a:schemeClr val="accent1">
              <a:lumMod val="75000"/>
            </a:schemeClr>
          </a:solidFill>
          <a:ln>
            <a:noFill/>
          </a:ln>
          <a:extLst/>
        </p:spPr>
        <p:txBody>
          <a:bodyPr anchor="ctr"/>
          <a:lstStyle/>
          <a:p>
            <a:pPr algn="ctr"/>
            <a:r>
              <a:rPr lang="ar-JO" sz="4000" b="1" dirty="0" smtClean="0">
                <a:solidFill>
                  <a:schemeClr val="bg1"/>
                </a:solidFill>
              </a:rPr>
              <a:t>استخدامات الزراعة الذكية</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A89D754A-DC0C-42CB-A16F-422D7C5EA0F1}" type="slidenum">
              <a:rPr lang="en-US" sz="2000" b="1" smtClean="0"/>
              <a:pPr/>
              <a:t>9</a:t>
            </a:fld>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2557</TotalTime>
  <Words>858</Words>
  <Application>Microsoft Office PowerPoint</Application>
  <PresentationFormat>On-screen Show (4:3)</PresentationFormat>
  <Paragraphs>177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واقع الزراعة الذكية  في المملكة الأردنية الهاشمية</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hazim.alsmadi</dc:creator>
  <cp:lastModifiedBy>User</cp:lastModifiedBy>
  <cp:revision>325</cp:revision>
  <cp:lastPrinted>2018-07-05T09:09:46Z</cp:lastPrinted>
  <dcterms:created xsi:type="dcterms:W3CDTF">2018-05-14T12:49:36Z</dcterms:created>
  <dcterms:modified xsi:type="dcterms:W3CDTF">2018-09-22T09:08:16Z</dcterms:modified>
</cp:coreProperties>
</file>