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40"/>
  </p:notesMasterIdLst>
  <p:sldIdLst>
    <p:sldId id="335"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4" r:id="rId20"/>
    <p:sldId id="355" r:id="rId21"/>
    <p:sldId id="356" r:id="rId22"/>
    <p:sldId id="357" r:id="rId23"/>
    <p:sldId id="358" r:id="rId24"/>
    <p:sldId id="359" r:id="rId25"/>
    <p:sldId id="360" r:id="rId26"/>
    <p:sldId id="361" r:id="rId27"/>
    <p:sldId id="362" r:id="rId28"/>
    <p:sldId id="363" r:id="rId29"/>
    <p:sldId id="364" r:id="rId30"/>
    <p:sldId id="366" r:id="rId31"/>
    <p:sldId id="367" r:id="rId32"/>
    <p:sldId id="369" r:id="rId33"/>
    <p:sldId id="370" r:id="rId34"/>
    <p:sldId id="371" r:id="rId35"/>
    <p:sldId id="372" r:id="rId36"/>
    <p:sldId id="373" r:id="rId37"/>
    <p:sldId id="374" r:id="rId38"/>
    <p:sldId id="3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434" autoAdjust="0"/>
  </p:normalViewPr>
  <p:slideViewPr>
    <p:cSldViewPr snapToGrid="0" showGuides="1">
      <p:cViewPr varScale="1">
        <p:scale>
          <a:sx n="70" d="100"/>
          <a:sy n="70" d="100"/>
        </p:scale>
        <p:origin x="69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3#1">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2">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3">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4">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5">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6">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7">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8">
  <dgm:title val=""/>
  <dgm:desc val=""/>
  <dgm:catLst>
    <dgm:cat type="accent4" pri="11300"/>
  </dgm:catLst>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AB973A3-A1D6-48A6-A4C4-6BEB29350684}" type="doc">
      <dgm:prSet loTypeId="urn:microsoft.com/office/officeart/2005/8/layout/list1#1" loCatId="list" qsTypeId="urn:microsoft.com/office/officeart/2005/8/quickstyle/simple3#1" qsCatId="simple" csTypeId="urn:microsoft.com/office/officeart/2005/8/colors/accent4_3#1" csCatId="accent4" phldr="1"/>
      <dgm:spPr/>
      <dgm:t>
        <a:bodyPr/>
        <a:lstStyle/>
        <a:p>
          <a:endParaRPr lang="zh-CN" altLang="en-US"/>
        </a:p>
      </dgm:t>
    </dgm:pt>
    <dgm:pt modelId="{4B5039EC-6CE4-46C8-8231-84466D656C3A}">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1.</a:t>
          </a:r>
          <a:r>
            <a:rPr lang="zh-CN" altLang="en-US" sz="2000" b="1" kern="1200" dirty="0" smtClean="0">
              <a:latin typeface="Times New Roman" panose="02020603050405020304" pitchFamily="18" charset="0"/>
              <a:ea typeface="楷体_GB2312" pitchFamily="49" charset="-122"/>
              <a:cs typeface="Times New Roman" panose="02020603050405020304" pitchFamily="18" charset="0"/>
            </a:rPr>
            <a:t> </a:t>
          </a: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Tillage Equipment</a:t>
          </a:r>
          <a:endParaRPr lang="zh-CN" altLang="zh-CN" sz="2000" b="1" kern="1200" dirty="0" smtClean="0">
            <a:latin typeface="Times New Roman" panose="02020603050405020304" pitchFamily="18" charset="0"/>
            <a:ea typeface="+mn-ea"/>
            <a:cs typeface="Times New Roman" panose="02020603050405020304" pitchFamily="18" charset="0"/>
          </a:endParaRPr>
        </a:p>
      </dgm:t>
    </dgm:pt>
    <dgm:pt modelId="{5C65F29D-FE46-4164-9481-48F3F0627838}" type="parTrans" cxnId="{5D657519-5610-47A1-A8C1-E5CA416D6652}">
      <dgm:prSet/>
      <dgm:spPr/>
      <dgm:t>
        <a:bodyPr/>
        <a:lstStyle/>
        <a:p>
          <a:endParaRPr lang="zh-CN" altLang="en-US" b="1"/>
        </a:p>
      </dgm:t>
    </dgm:pt>
    <dgm:pt modelId="{764C7621-4C5F-4280-9A3E-2C5D33C58CF0}" type="sibTrans" cxnId="{5D657519-5610-47A1-A8C1-E5CA416D6652}">
      <dgm:prSet/>
      <dgm:spPr/>
      <dgm:t>
        <a:bodyPr/>
        <a:lstStyle/>
        <a:p>
          <a:endParaRPr lang="zh-CN" altLang="en-US" b="1"/>
        </a:p>
      </dgm:t>
    </dgm:pt>
    <dgm:pt modelId="{15889356-9E98-4405-BEEB-849E6E4784DA}" type="pres">
      <dgm:prSet presAssocID="{9AB973A3-A1D6-48A6-A4C4-6BEB29350684}" presName="linear" presStyleCnt="0">
        <dgm:presLayoutVars>
          <dgm:dir/>
          <dgm:animLvl val="lvl"/>
          <dgm:resizeHandles val="exact"/>
        </dgm:presLayoutVars>
      </dgm:prSet>
      <dgm:spPr/>
      <dgm:t>
        <a:bodyPr/>
        <a:lstStyle/>
        <a:p>
          <a:endParaRPr lang="zh-CN" altLang="en-US"/>
        </a:p>
      </dgm:t>
    </dgm:pt>
    <dgm:pt modelId="{73DAEC09-116C-4F4D-B4AE-7D5FD71B3F8B}" type="pres">
      <dgm:prSet presAssocID="{4B5039EC-6CE4-46C8-8231-84466D656C3A}" presName="parentLin" presStyleCnt="0"/>
      <dgm:spPr/>
    </dgm:pt>
    <dgm:pt modelId="{4FFC6D7A-2B23-4F41-B2D6-723F8CA775AA}" type="pres">
      <dgm:prSet presAssocID="{4B5039EC-6CE4-46C8-8231-84466D656C3A}" presName="parentLeftMargin" presStyleLbl="node1" presStyleIdx="0" presStyleCnt="1"/>
      <dgm:spPr/>
      <dgm:t>
        <a:bodyPr/>
        <a:lstStyle/>
        <a:p>
          <a:endParaRPr lang="zh-CN" altLang="en-US"/>
        </a:p>
      </dgm:t>
    </dgm:pt>
    <dgm:pt modelId="{34B81ABA-81D5-4230-8C65-D25CE73EA603}" type="pres">
      <dgm:prSet presAssocID="{4B5039EC-6CE4-46C8-8231-84466D656C3A}" presName="parentText" presStyleLbl="node1" presStyleIdx="0" presStyleCnt="1" custScaleX="128082" custScaleY="135539">
        <dgm:presLayoutVars>
          <dgm:chMax val="0"/>
          <dgm:bulletEnabled val="1"/>
        </dgm:presLayoutVars>
      </dgm:prSet>
      <dgm:spPr/>
      <dgm:t>
        <a:bodyPr/>
        <a:lstStyle/>
        <a:p>
          <a:endParaRPr lang="zh-CN" altLang="en-US"/>
        </a:p>
      </dgm:t>
    </dgm:pt>
    <dgm:pt modelId="{F9954B6C-328C-4E6C-9B76-E6B91A06E478}" type="pres">
      <dgm:prSet presAssocID="{4B5039EC-6CE4-46C8-8231-84466D656C3A}" presName="negativeSpace" presStyleCnt="0"/>
      <dgm:spPr/>
    </dgm:pt>
    <dgm:pt modelId="{04EAA446-6A96-4E13-9DAC-C7078FE2DF42}" type="pres">
      <dgm:prSet presAssocID="{4B5039EC-6CE4-46C8-8231-84466D656C3A}" presName="childText" presStyleLbl="conFgAcc1" presStyleIdx="0" presStyleCnt="1">
        <dgm:presLayoutVars>
          <dgm:bulletEnabled val="1"/>
        </dgm:presLayoutVars>
      </dgm:prSet>
      <dgm:spPr/>
    </dgm:pt>
  </dgm:ptLst>
  <dgm:cxnLst>
    <dgm:cxn modelId="{979A6DA2-BDE7-4320-870C-DE06119B3846}" type="presOf" srcId="{9AB973A3-A1D6-48A6-A4C4-6BEB29350684}" destId="{15889356-9E98-4405-BEEB-849E6E4784DA}" srcOrd="0" destOrd="0" presId="urn:microsoft.com/office/officeart/2005/8/layout/list1#1"/>
    <dgm:cxn modelId="{4A3EAC59-EE96-4BE0-87C6-98BABEC3C0FF}" type="presOf" srcId="{4B5039EC-6CE4-46C8-8231-84466D656C3A}" destId="{34B81ABA-81D5-4230-8C65-D25CE73EA603}" srcOrd="1" destOrd="0" presId="urn:microsoft.com/office/officeart/2005/8/layout/list1#1"/>
    <dgm:cxn modelId="{5D657519-5610-47A1-A8C1-E5CA416D6652}" srcId="{9AB973A3-A1D6-48A6-A4C4-6BEB29350684}" destId="{4B5039EC-6CE4-46C8-8231-84466D656C3A}" srcOrd="0" destOrd="0" parTransId="{5C65F29D-FE46-4164-9481-48F3F0627838}" sibTransId="{764C7621-4C5F-4280-9A3E-2C5D33C58CF0}"/>
    <dgm:cxn modelId="{ABF6D51F-3E37-46A3-BFBF-62E77D470CA2}" type="presOf" srcId="{4B5039EC-6CE4-46C8-8231-84466D656C3A}" destId="{4FFC6D7A-2B23-4F41-B2D6-723F8CA775AA}" srcOrd="0" destOrd="0" presId="urn:microsoft.com/office/officeart/2005/8/layout/list1#1"/>
    <dgm:cxn modelId="{D5252D61-45AA-4EA8-8B51-D2F805F4347C}" type="presParOf" srcId="{15889356-9E98-4405-BEEB-849E6E4784DA}" destId="{73DAEC09-116C-4F4D-B4AE-7D5FD71B3F8B}" srcOrd="0" destOrd="0" presId="urn:microsoft.com/office/officeart/2005/8/layout/list1#1"/>
    <dgm:cxn modelId="{67CF12F0-EDB0-4AFC-8FAF-6755D14FA7A9}" type="presParOf" srcId="{73DAEC09-116C-4F4D-B4AE-7D5FD71B3F8B}" destId="{4FFC6D7A-2B23-4F41-B2D6-723F8CA775AA}" srcOrd="0" destOrd="0" presId="urn:microsoft.com/office/officeart/2005/8/layout/list1#1"/>
    <dgm:cxn modelId="{77D960B5-BA74-407A-95B7-1217E1380D31}" type="presParOf" srcId="{73DAEC09-116C-4F4D-B4AE-7D5FD71B3F8B}" destId="{34B81ABA-81D5-4230-8C65-D25CE73EA603}" srcOrd="1" destOrd="0" presId="urn:microsoft.com/office/officeart/2005/8/layout/list1#1"/>
    <dgm:cxn modelId="{FAE32079-FFBD-4E5A-B115-7D64C93BD8A6}" type="presParOf" srcId="{15889356-9E98-4405-BEEB-849E6E4784DA}" destId="{F9954B6C-328C-4E6C-9B76-E6B91A06E478}" srcOrd="1" destOrd="0" presId="urn:microsoft.com/office/officeart/2005/8/layout/list1#1"/>
    <dgm:cxn modelId="{14C6A327-55B8-4B3B-9C67-3972655BB7E4}" type="presParOf" srcId="{15889356-9E98-4405-BEEB-849E6E4784DA}" destId="{04EAA446-6A96-4E13-9DAC-C7078FE2DF42}" srcOrd="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DF8746-2F7D-43D1-901B-174EC528002B}" type="doc">
      <dgm:prSet loTypeId="urn:microsoft.com/office/officeart/2005/8/layout/list1#2" loCatId="list" qsTypeId="urn:microsoft.com/office/officeart/2005/8/quickstyle/simple3#2" qsCatId="simple" csTypeId="urn:microsoft.com/office/officeart/2005/8/colors/accent4_3#2" csCatId="accent4" phldr="1"/>
      <dgm:spPr/>
      <dgm:t>
        <a:bodyPr/>
        <a:lstStyle/>
        <a:p>
          <a:endParaRPr lang="zh-CN" altLang="en-US"/>
        </a:p>
      </dgm:t>
    </dgm:pt>
    <dgm:pt modelId="{3B6B181D-B269-4D4E-86A9-78A21A506F7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2.</a:t>
          </a: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Soil preparation Equipment</a:t>
          </a:r>
        </a:p>
      </dgm:t>
    </dgm:pt>
    <dgm:pt modelId="{09DCC13A-5275-43DA-8FAF-923ED5D1CBBF}" type="parTrans" cxnId="{378DC398-A025-4F0D-8A69-366BF29A5126}">
      <dgm:prSet/>
      <dgm:spPr/>
      <dgm:t>
        <a:bodyPr/>
        <a:lstStyle/>
        <a:p>
          <a:endParaRPr lang="zh-CN" altLang="en-US" b="0" cap="none" spc="0">
            <a:ln w="0"/>
            <a:solidFill>
              <a:schemeClr val="accent1"/>
            </a:solidFill>
            <a:effectLst>
              <a:outerShdw blurRad="38100" dist="25400" dir="5400000" algn="ctr" rotWithShape="0">
                <a:srgbClr val="6E747A">
                  <a:alpha val="43000"/>
                </a:srgbClr>
              </a:outerShdw>
            </a:effectLst>
          </a:endParaRPr>
        </a:p>
      </dgm:t>
    </dgm:pt>
    <dgm:pt modelId="{2598ABC2-79AA-4305-8FF1-0B5D56123D40}" type="sibTrans" cxnId="{378DC398-A025-4F0D-8A69-366BF29A5126}">
      <dgm:prSet/>
      <dgm:spPr/>
      <dgm:t>
        <a:bodyPr/>
        <a:lstStyle/>
        <a:p>
          <a:endParaRPr lang="zh-CN" altLang="en-US" b="0" cap="none" spc="0">
            <a:ln w="0"/>
            <a:solidFill>
              <a:schemeClr val="accent1"/>
            </a:solidFill>
            <a:effectLst>
              <a:outerShdw blurRad="38100" dist="25400" dir="5400000" algn="ctr" rotWithShape="0">
                <a:srgbClr val="6E747A">
                  <a:alpha val="43000"/>
                </a:srgbClr>
              </a:outerShdw>
            </a:effectLst>
          </a:endParaRPr>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custLinFactNeighborX="-22254" custLinFactNeighborY="13476">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EA7BCB6D-D187-4908-B8B5-EBCCDC66E303}" type="presOf" srcId="{FCDF8746-2F7D-43D1-901B-174EC528002B}" destId="{969C6673-8F9A-4118-BE32-330BD90C79B8}" srcOrd="0" destOrd="0" presId="urn:microsoft.com/office/officeart/2005/8/layout/list1#2"/>
    <dgm:cxn modelId="{378DC398-A025-4F0D-8A69-366BF29A5126}" srcId="{FCDF8746-2F7D-43D1-901B-174EC528002B}" destId="{3B6B181D-B269-4D4E-86A9-78A21A506F75}" srcOrd="0" destOrd="0" parTransId="{09DCC13A-5275-43DA-8FAF-923ED5D1CBBF}" sibTransId="{2598ABC2-79AA-4305-8FF1-0B5D56123D40}"/>
    <dgm:cxn modelId="{9E5A446A-1901-47B6-8506-460ED6F936B8}" type="presOf" srcId="{3B6B181D-B269-4D4E-86A9-78A21A506F75}" destId="{5FE9AB6A-B82E-4D9D-A936-8BC0B999CAE3}" srcOrd="1" destOrd="0" presId="urn:microsoft.com/office/officeart/2005/8/layout/list1#2"/>
    <dgm:cxn modelId="{5D01A272-6035-4693-9F1F-824002DF36C9}" type="presOf" srcId="{3B6B181D-B269-4D4E-86A9-78A21A506F75}" destId="{308645F4-072B-4B63-BB1B-D38D53FF70C2}" srcOrd="0" destOrd="0" presId="urn:microsoft.com/office/officeart/2005/8/layout/list1#2"/>
    <dgm:cxn modelId="{0DAF271F-B276-41EA-AA35-A4CFCC7714AD}" type="presParOf" srcId="{969C6673-8F9A-4118-BE32-330BD90C79B8}" destId="{FE2BFBC8-6B8D-417B-8408-91BB5776A199}" srcOrd="0" destOrd="0" presId="urn:microsoft.com/office/officeart/2005/8/layout/list1#2"/>
    <dgm:cxn modelId="{5F4190E6-53A5-453F-986E-45A69427387C}" type="presParOf" srcId="{FE2BFBC8-6B8D-417B-8408-91BB5776A199}" destId="{308645F4-072B-4B63-BB1B-D38D53FF70C2}" srcOrd="0" destOrd="0" presId="urn:microsoft.com/office/officeart/2005/8/layout/list1#2"/>
    <dgm:cxn modelId="{35D00FC3-2839-4150-AF03-442D50026F52}" type="presParOf" srcId="{FE2BFBC8-6B8D-417B-8408-91BB5776A199}" destId="{5FE9AB6A-B82E-4D9D-A936-8BC0B999CAE3}" srcOrd="1" destOrd="0" presId="urn:microsoft.com/office/officeart/2005/8/layout/list1#2"/>
    <dgm:cxn modelId="{8FDC94BB-7198-4A75-9F6D-C57779A43591}" type="presParOf" srcId="{969C6673-8F9A-4118-BE32-330BD90C79B8}" destId="{15BE4D40-C8A3-45EF-8765-1E040781CD0B}" srcOrd="1" destOrd="0" presId="urn:microsoft.com/office/officeart/2005/8/layout/list1#2"/>
    <dgm:cxn modelId="{77CA493D-A724-4B92-97A5-193A83A4FAF3}" type="presParOf" srcId="{969C6673-8F9A-4118-BE32-330BD90C79B8}" destId="{B7088A0C-DE2C-4200-9075-AF0C9E0E9739}" srcOrd="2" destOrd="0" presId="urn:microsoft.com/office/officeart/2005/8/layout/list1#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DF8746-2F7D-43D1-901B-174EC528002B}" type="doc">
      <dgm:prSet loTypeId="urn:microsoft.com/office/officeart/2005/8/layout/list1#3" loCatId="list" qsTypeId="urn:microsoft.com/office/officeart/2005/8/quickstyle/simple3#3" qsCatId="simple" csTypeId="urn:microsoft.com/office/officeart/2005/8/colors/accent4_3#3" csCatId="accent4" phldr="1"/>
      <dgm:spPr/>
      <dgm:t>
        <a:bodyPr/>
        <a:lstStyle/>
        <a:p>
          <a:endParaRPr lang="zh-CN" altLang="en-US"/>
        </a:p>
      </dgm:t>
    </dgm:pt>
    <dgm:pt modelId="{3B6B181D-B269-4D4E-86A9-78A21A506F75}">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3.</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Precision Seeder</a:t>
          </a:r>
          <a:endParaRPr lang="en-US" altLang="zh-CN" sz="2000" kern="1200" dirty="0" smtClean="0">
            <a:latin typeface="Times New Roman" panose="02020603050405020304" pitchFamily="18" charset="0"/>
            <a:ea typeface="+mn-ea"/>
            <a:cs typeface="Times New Roman" panose="02020603050405020304" pitchFamily="18" charset="0"/>
          </a:endParaRPr>
        </a:p>
      </dgm:t>
    </dgm:pt>
    <dgm:pt modelId="{09DCC13A-5275-43DA-8FAF-923ED5D1CBBF}" type="parTrans" cxnId="{378DC398-A025-4F0D-8A69-366BF29A5126}">
      <dgm:prSet/>
      <dgm:spPr/>
      <dgm:t>
        <a:bodyPr/>
        <a:lstStyle/>
        <a:p>
          <a:endParaRPr lang="zh-CN" altLang="en-US"/>
        </a:p>
      </dgm:t>
    </dgm:pt>
    <dgm:pt modelId="{2598ABC2-79AA-4305-8FF1-0B5D56123D40}" type="sib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D6B64EDF-BF2E-461C-81B1-34446788B9A2}" type="presOf" srcId="{3B6B181D-B269-4D4E-86A9-78A21A506F75}" destId="{308645F4-072B-4B63-BB1B-D38D53FF70C2}" srcOrd="0" destOrd="0" presId="urn:microsoft.com/office/officeart/2005/8/layout/list1#3"/>
    <dgm:cxn modelId="{A75DF5F2-DCC0-4337-AD2E-362A47DC7C18}" type="presOf" srcId="{3B6B181D-B269-4D4E-86A9-78A21A506F75}" destId="{5FE9AB6A-B82E-4D9D-A936-8BC0B999CAE3}" srcOrd="1" destOrd="0" presId="urn:microsoft.com/office/officeart/2005/8/layout/list1#3"/>
    <dgm:cxn modelId="{378DC398-A025-4F0D-8A69-366BF29A5126}" srcId="{FCDF8746-2F7D-43D1-901B-174EC528002B}" destId="{3B6B181D-B269-4D4E-86A9-78A21A506F75}" srcOrd="0" destOrd="0" parTransId="{09DCC13A-5275-43DA-8FAF-923ED5D1CBBF}" sibTransId="{2598ABC2-79AA-4305-8FF1-0B5D56123D40}"/>
    <dgm:cxn modelId="{70811998-9F5C-472B-8E58-38EA68FCC50A}" type="presOf" srcId="{FCDF8746-2F7D-43D1-901B-174EC528002B}" destId="{969C6673-8F9A-4118-BE32-330BD90C79B8}" srcOrd="0" destOrd="0" presId="urn:microsoft.com/office/officeart/2005/8/layout/list1#3"/>
    <dgm:cxn modelId="{ECD57A8C-29AA-40E4-8B0E-2F0D1985C88C}" type="presParOf" srcId="{969C6673-8F9A-4118-BE32-330BD90C79B8}" destId="{FE2BFBC8-6B8D-417B-8408-91BB5776A199}" srcOrd="0" destOrd="0" presId="urn:microsoft.com/office/officeart/2005/8/layout/list1#3"/>
    <dgm:cxn modelId="{383BAF65-F12A-49E6-918E-082BCC1BD4E1}" type="presParOf" srcId="{FE2BFBC8-6B8D-417B-8408-91BB5776A199}" destId="{308645F4-072B-4B63-BB1B-D38D53FF70C2}" srcOrd="0" destOrd="0" presId="urn:microsoft.com/office/officeart/2005/8/layout/list1#3"/>
    <dgm:cxn modelId="{7777FFA2-CCF9-4F91-89F2-FDE02771F427}" type="presParOf" srcId="{FE2BFBC8-6B8D-417B-8408-91BB5776A199}" destId="{5FE9AB6A-B82E-4D9D-A936-8BC0B999CAE3}" srcOrd="1" destOrd="0" presId="urn:microsoft.com/office/officeart/2005/8/layout/list1#3"/>
    <dgm:cxn modelId="{2A096E61-BF0D-48CD-B830-C6E904D1283E}" type="presParOf" srcId="{969C6673-8F9A-4118-BE32-330BD90C79B8}" destId="{15BE4D40-C8A3-45EF-8765-1E040781CD0B}" srcOrd="1" destOrd="0" presId="urn:microsoft.com/office/officeart/2005/8/layout/list1#3"/>
    <dgm:cxn modelId="{2F4B4EEA-5A24-4048-8A3A-DF146C562CB6}" type="presParOf" srcId="{969C6673-8F9A-4118-BE32-330BD90C79B8}" destId="{B7088A0C-DE2C-4200-9075-AF0C9E0E9739}" srcOrd="2" destOrd="0" presId="urn:microsoft.com/office/officeart/2005/8/layout/list1#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F8746-2F7D-43D1-901B-174EC528002B}" type="doc">
      <dgm:prSet loTypeId="urn:microsoft.com/office/officeart/2005/8/layout/list1#4" loCatId="list" qsTypeId="urn:microsoft.com/office/officeart/2005/8/quickstyle/simple3#4" qsCatId="simple" csTypeId="urn:microsoft.com/office/officeart/2005/8/colors/accent4_3#4" csCatId="accent4" phldr="1"/>
      <dgm:spPr/>
      <dgm:t>
        <a:bodyPr/>
        <a:lstStyle/>
        <a:p>
          <a:endParaRPr lang="zh-CN" altLang="en-US"/>
        </a:p>
      </dgm:t>
    </dgm:pt>
    <dgm:pt modelId="{3B6B181D-B269-4D4E-86A9-78A21A506F7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4.</a:t>
          </a:r>
          <a:r>
            <a:rPr lang="zh-CN" altLang="en-US" sz="2000" b="1" kern="1200" dirty="0" smtClean="0">
              <a:latin typeface="Times New Roman" panose="02020603050405020304" pitchFamily="18" charset="0"/>
              <a:ea typeface="楷体_GB2312" pitchFamily="49" charset="-122"/>
              <a:cs typeface="Times New Roman" panose="02020603050405020304" pitchFamily="18" charset="0"/>
            </a:rPr>
            <a:t> </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Inter till Equipment</a:t>
          </a:r>
          <a:endParaRPr lang="zh-CN" altLang="en-US" sz="2000" b="1" kern="1200" dirty="0" smtClean="0">
            <a:latin typeface="Times New Roman" panose="02020603050405020304" pitchFamily="18" charset="0"/>
            <a:ea typeface="楷体_GB2312" pitchFamily="49" charset="-122"/>
            <a:cs typeface="Times New Roman" panose="02020603050405020304" pitchFamily="18" charset="0"/>
          </a:endParaRPr>
        </a:p>
      </dgm:t>
    </dgm:pt>
    <dgm:pt modelId="{09DCC13A-5275-43DA-8FAF-923ED5D1CBBF}" type="parTrans" cxnId="{378DC398-A025-4F0D-8A69-366BF29A5126}">
      <dgm:prSet/>
      <dgm:spPr/>
      <dgm:t>
        <a:bodyPr/>
        <a:lstStyle/>
        <a:p>
          <a:endParaRPr lang="zh-CN" altLang="en-US"/>
        </a:p>
      </dgm:t>
    </dgm:pt>
    <dgm:pt modelId="{2598ABC2-79AA-4305-8FF1-0B5D56123D40}" type="sib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2D4402FD-DCD9-4463-861B-E859E6AB8DA1}" type="presOf" srcId="{3B6B181D-B269-4D4E-86A9-78A21A506F75}" destId="{308645F4-072B-4B63-BB1B-D38D53FF70C2}" srcOrd="0" destOrd="0" presId="urn:microsoft.com/office/officeart/2005/8/layout/list1#4"/>
    <dgm:cxn modelId="{378DC398-A025-4F0D-8A69-366BF29A5126}" srcId="{FCDF8746-2F7D-43D1-901B-174EC528002B}" destId="{3B6B181D-B269-4D4E-86A9-78A21A506F75}" srcOrd="0" destOrd="0" parTransId="{09DCC13A-5275-43DA-8FAF-923ED5D1CBBF}" sibTransId="{2598ABC2-79AA-4305-8FF1-0B5D56123D40}"/>
    <dgm:cxn modelId="{E6E5F43C-2E16-49C9-9C7F-45ADA90D1EC9}" type="presOf" srcId="{FCDF8746-2F7D-43D1-901B-174EC528002B}" destId="{969C6673-8F9A-4118-BE32-330BD90C79B8}" srcOrd="0" destOrd="0" presId="urn:microsoft.com/office/officeart/2005/8/layout/list1#4"/>
    <dgm:cxn modelId="{52309667-9412-4D73-A6CD-06272DBA4E2C}" type="presOf" srcId="{3B6B181D-B269-4D4E-86A9-78A21A506F75}" destId="{5FE9AB6A-B82E-4D9D-A936-8BC0B999CAE3}" srcOrd="1" destOrd="0" presId="urn:microsoft.com/office/officeart/2005/8/layout/list1#4"/>
    <dgm:cxn modelId="{1800E66B-B1FC-40C5-B25D-8634F6D671C5}" type="presParOf" srcId="{969C6673-8F9A-4118-BE32-330BD90C79B8}" destId="{FE2BFBC8-6B8D-417B-8408-91BB5776A199}" srcOrd="0" destOrd="0" presId="urn:microsoft.com/office/officeart/2005/8/layout/list1#4"/>
    <dgm:cxn modelId="{B5A44443-45A4-4D0F-8ECA-3E25230317B8}" type="presParOf" srcId="{FE2BFBC8-6B8D-417B-8408-91BB5776A199}" destId="{308645F4-072B-4B63-BB1B-D38D53FF70C2}" srcOrd="0" destOrd="0" presId="urn:microsoft.com/office/officeart/2005/8/layout/list1#4"/>
    <dgm:cxn modelId="{E92F6F40-047D-4FC9-BC17-DB7474EA7461}" type="presParOf" srcId="{FE2BFBC8-6B8D-417B-8408-91BB5776A199}" destId="{5FE9AB6A-B82E-4D9D-A936-8BC0B999CAE3}" srcOrd="1" destOrd="0" presId="urn:microsoft.com/office/officeart/2005/8/layout/list1#4"/>
    <dgm:cxn modelId="{AAA31DD4-F54F-4ADE-AC76-8C8E85D1F2F6}" type="presParOf" srcId="{969C6673-8F9A-4118-BE32-330BD90C79B8}" destId="{15BE4D40-C8A3-45EF-8765-1E040781CD0B}" srcOrd="1" destOrd="0" presId="urn:microsoft.com/office/officeart/2005/8/layout/list1#4"/>
    <dgm:cxn modelId="{6A51E0AF-CFC6-4E5E-8B84-62792F270A4E}" type="presParOf" srcId="{969C6673-8F9A-4118-BE32-330BD90C79B8}" destId="{B7088A0C-DE2C-4200-9075-AF0C9E0E9739}" srcOrd="2" destOrd="0" presId="urn:microsoft.com/office/officeart/2005/8/layout/list1#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DF8746-2F7D-43D1-901B-174EC528002B}" type="doc">
      <dgm:prSet loTypeId="urn:microsoft.com/office/officeart/2005/8/layout/list1#5" loCatId="list" qsTypeId="urn:microsoft.com/office/officeart/2005/8/quickstyle/simple3#5" qsCatId="simple" csTypeId="urn:microsoft.com/office/officeart/2005/8/colors/accent4_3#5" csCatId="accent4" phldr="1"/>
      <dgm:spPr/>
      <dgm:t>
        <a:bodyPr/>
        <a:lstStyle/>
        <a:p>
          <a:endParaRPr lang="zh-CN" altLang="en-US"/>
        </a:p>
      </dgm:t>
    </dgm:pt>
    <dgm:pt modelId="{3B6B181D-B269-4D4E-86A9-78A21A506F75}">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5.</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Plant Protection Machinery</a:t>
          </a:r>
          <a:endParaRPr lang="en-US" altLang="zh-CN" sz="2000" kern="1200" dirty="0" smtClean="0">
            <a:latin typeface="Times New Roman" panose="02020603050405020304" pitchFamily="18" charset="0"/>
            <a:ea typeface="+mn-ea"/>
            <a:cs typeface="Times New Roman" panose="02020603050405020304" pitchFamily="18" charset="0"/>
          </a:endParaRPr>
        </a:p>
      </dgm:t>
    </dgm:pt>
    <dgm:pt modelId="{09DCC13A-5275-43DA-8FAF-923ED5D1CBBF}" type="parTrans" cxnId="{378DC398-A025-4F0D-8A69-366BF29A5126}">
      <dgm:prSet/>
      <dgm:spPr/>
      <dgm:t>
        <a:bodyPr/>
        <a:lstStyle/>
        <a:p>
          <a:endParaRPr lang="zh-CN" altLang="en-US"/>
        </a:p>
      </dgm:t>
    </dgm:pt>
    <dgm:pt modelId="{2598ABC2-79AA-4305-8FF1-0B5D56123D40}" type="sib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378DC398-A025-4F0D-8A69-366BF29A5126}" srcId="{FCDF8746-2F7D-43D1-901B-174EC528002B}" destId="{3B6B181D-B269-4D4E-86A9-78A21A506F75}" srcOrd="0" destOrd="0" parTransId="{09DCC13A-5275-43DA-8FAF-923ED5D1CBBF}" sibTransId="{2598ABC2-79AA-4305-8FF1-0B5D56123D40}"/>
    <dgm:cxn modelId="{E2F7C2BB-FE45-4742-A0A1-4C71E75D0D95}" type="presOf" srcId="{FCDF8746-2F7D-43D1-901B-174EC528002B}" destId="{969C6673-8F9A-4118-BE32-330BD90C79B8}" srcOrd="0" destOrd="0" presId="urn:microsoft.com/office/officeart/2005/8/layout/list1#5"/>
    <dgm:cxn modelId="{5DED812A-3144-4905-8B5D-092294B7132B}" type="presOf" srcId="{3B6B181D-B269-4D4E-86A9-78A21A506F75}" destId="{308645F4-072B-4B63-BB1B-D38D53FF70C2}" srcOrd="0" destOrd="0" presId="urn:microsoft.com/office/officeart/2005/8/layout/list1#5"/>
    <dgm:cxn modelId="{76257168-1A7D-41DA-9F09-789E102009A4}" type="presOf" srcId="{3B6B181D-B269-4D4E-86A9-78A21A506F75}" destId="{5FE9AB6A-B82E-4D9D-A936-8BC0B999CAE3}" srcOrd="1" destOrd="0" presId="urn:microsoft.com/office/officeart/2005/8/layout/list1#5"/>
    <dgm:cxn modelId="{B0DBB9B2-8813-4791-9ADD-6DFCF3A875CB}" type="presParOf" srcId="{969C6673-8F9A-4118-BE32-330BD90C79B8}" destId="{FE2BFBC8-6B8D-417B-8408-91BB5776A199}" srcOrd="0" destOrd="0" presId="urn:microsoft.com/office/officeart/2005/8/layout/list1#5"/>
    <dgm:cxn modelId="{F0C6892B-80F7-469A-9F73-D0754DF88BE2}" type="presParOf" srcId="{FE2BFBC8-6B8D-417B-8408-91BB5776A199}" destId="{308645F4-072B-4B63-BB1B-D38D53FF70C2}" srcOrd="0" destOrd="0" presId="urn:microsoft.com/office/officeart/2005/8/layout/list1#5"/>
    <dgm:cxn modelId="{E1E59702-E2B4-45A4-9479-5A305485AD9A}" type="presParOf" srcId="{FE2BFBC8-6B8D-417B-8408-91BB5776A199}" destId="{5FE9AB6A-B82E-4D9D-A936-8BC0B999CAE3}" srcOrd="1" destOrd="0" presId="urn:microsoft.com/office/officeart/2005/8/layout/list1#5"/>
    <dgm:cxn modelId="{E79DC0DF-C384-408C-89DB-4E841F7251A9}" type="presParOf" srcId="{969C6673-8F9A-4118-BE32-330BD90C79B8}" destId="{15BE4D40-C8A3-45EF-8765-1E040781CD0B}" srcOrd="1" destOrd="0" presId="urn:microsoft.com/office/officeart/2005/8/layout/list1#5"/>
    <dgm:cxn modelId="{D45546B5-DC11-4B00-B13C-4C666F7D5554}" type="presParOf" srcId="{969C6673-8F9A-4118-BE32-330BD90C79B8}" destId="{B7088A0C-DE2C-4200-9075-AF0C9E0E9739}" srcOrd="2" destOrd="0" presId="urn:microsoft.com/office/officeart/2005/8/layout/list1#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DF8746-2F7D-43D1-901B-174EC528002B}" type="doc">
      <dgm:prSet loTypeId="urn:microsoft.com/office/officeart/2005/8/layout/list1#6" loCatId="list" qsTypeId="urn:microsoft.com/office/officeart/2005/8/quickstyle/simple3#6" qsCatId="simple" csTypeId="urn:microsoft.com/office/officeart/2005/8/colors/accent4_3#6" csCatId="accent4" phldr="1"/>
      <dgm:spPr/>
      <dgm:t>
        <a:bodyPr/>
        <a:lstStyle/>
        <a:p>
          <a:endParaRPr lang="zh-CN" altLang="en-US"/>
        </a:p>
      </dgm:t>
    </dgm:pt>
    <dgm:pt modelId="{3B6B181D-B269-4D4E-86A9-78A21A506F7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6.Combined Harvesting Machinery</a:t>
          </a:r>
          <a:endParaRPr lang="en-US" altLang="zh-CN" sz="2000" kern="1200" dirty="0" smtClean="0">
            <a:latin typeface="Times New Roman" panose="02020603050405020304" pitchFamily="18" charset="0"/>
            <a:ea typeface="+mn-ea"/>
            <a:cs typeface="Times New Roman" panose="02020603050405020304" pitchFamily="18" charset="0"/>
          </a:endParaRPr>
        </a:p>
      </dgm:t>
    </dgm:pt>
    <dgm:pt modelId="{09DCC13A-5275-43DA-8FAF-923ED5D1CBBF}" type="parTrans" cxnId="{378DC398-A025-4F0D-8A69-366BF29A5126}">
      <dgm:prSet/>
      <dgm:spPr/>
      <dgm:t>
        <a:bodyPr/>
        <a:lstStyle/>
        <a:p>
          <a:endParaRPr lang="zh-CN" altLang="en-US"/>
        </a:p>
      </dgm:t>
    </dgm:pt>
    <dgm:pt modelId="{2598ABC2-79AA-4305-8FF1-0B5D56123D40}" type="sib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516188A8-1AEA-4C6E-BC46-7B67140293D8}" type="presOf" srcId="{3B6B181D-B269-4D4E-86A9-78A21A506F75}" destId="{308645F4-072B-4B63-BB1B-D38D53FF70C2}" srcOrd="0" destOrd="0" presId="urn:microsoft.com/office/officeart/2005/8/layout/list1#6"/>
    <dgm:cxn modelId="{378DC398-A025-4F0D-8A69-366BF29A5126}" srcId="{FCDF8746-2F7D-43D1-901B-174EC528002B}" destId="{3B6B181D-B269-4D4E-86A9-78A21A506F75}" srcOrd="0" destOrd="0" parTransId="{09DCC13A-5275-43DA-8FAF-923ED5D1CBBF}" sibTransId="{2598ABC2-79AA-4305-8FF1-0B5D56123D40}"/>
    <dgm:cxn modelId="{2D2F3145-89BB-4950-8A26-6E7CA1ADF3F3}" type="presOf" srcId="{3B6B181D-B269-4D4E-86A9-78A21A506F75}" destId="{5FE9AB6A-B82E-4D9D-A936-8BC0B999CAE3}" srcOrd="1" destOrd="0" presId="urn:microsoft.com/office/officeart/2005/8/layout/list1#6"/>
    <dgm:cxn modelId="{06357F09-F757-4C8A-A982-981B502BCCB9}" type="presOf" srcId="{FCDF8746-2F7D-43D1-901B-174EC528002B}" destId="{969C6673-8F9A-4118-BE32-330BD90C79B8}" srcOrd="0" destOrd="0" presId="urn:microsoft.com/office/officeart/2005/8/layout/list1#6"/>
    <dgm:cxn modelId="{66621E79-7000-4FF0-B585-BDD819EE7032}" type="presParOf" srcId="{969C6673-8F9A-4118-BE32-330BD90C79B8}" destId="{FE2BFBC8-6B8D-417B-8408-91BB5776A199}" srcOrd="0" destOrd="0" presId="urn:microsoft.com/office/officeart/2005/8/layout/list1#6"/>
    <dgm:cxn modelId="{E8B10079-E4DF-4FAE-9FD8-8D1DDDEE31B0}" type="presParOf" srcId="{FE2BFBC8-6B8D-417B-8408-91BB5776A199}" destId="{308645F4-072B-4B63-BB1B-D38D53FF70C2}" srcOrd="0" destOrd="0" presId="urn:microsoft.com/office/officeart/2005/8/layout/list1#6"/>
    <dgm:cxn modelId="{366FC58D-22AE-422B-9622-EB394F7FDE26}" type="presParOf" srcId="{FE2BFBC8-6B8D-417B-8408-91BB5776A199}" destId="{5FE9AB6A-B82E-4D9D-A936-8BC0B999CAE3}" srcOrd="1" destOrd="0" presId="urn:microsoft.com/office/officeart/2005/8/layout/list1#6"/>
    <dgm:cxn modelId="{E78A7387-AC15-48F4-AADD-1B86108E07DD}" type="presParOf" srcId="{969C6673-8F9A-4118-BE32-330BD90C79B8}" destId="{15BE4D40-C8A3-45EF-8765-1E040781CD0B}" srcOrd="1" destOrd="0" presId="urn:microsoft.com/office/officeart/2005/8/layout/list1#6"/>
    <dgm:cxn modelId="{56C8651B-D184-4DB3-80A9-8BD3874592FC}" type="presParOf" srcId="{969C6673-8F9A-4118-BE32-330BD90C79B8}" destId="{B7088A0C-DE2C-4200-9075-AF0C9E0E9739}" srcOrd="2" destOrd="0" presId="urn:microsoft.com/office/officeart/2005/8/layout/list1#6"/>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DF8746-2F7D-43D1-901B-174EC528002B}" type="doc">
      <dgm:prSet loTypeId="urn:microsoft.com/office/officeart/2005/8/layout/list1#7" loCatId="list" qsTypeId="urn:microsoft.com/office/officeart/2005/8/quickstyle/simple3#7" qsCatId="simple" csTypeId="urn:microsoft.com/office/officeart/2005/8/colors/accent4_3#7" csCatId="accent4" phldr="1"/>
      <dgm:spPr/>
      <dgm:t>
        <a:bodyPr/>
        <a:lstStyle/>
        <a:p>
          <a:endParaRPr lang="zh-CN" altLang="en-US"/>
        </a:p>
      </dgm:t>
    </dgm:pt>
    <dgm:pt modelId="{3B6B181D-B269-4D4E-86A9-78A21A506F75}">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7.Drip Tape Recycling Machinery</a:t>
          </a:r>
          <a:endParaRPr lang="en-US" altLang="zh-CN" sz="2000" kern="1200" dirty="0" smtClean="0">
            <a:latin typeface="Times New Roman" panose="02020603050405020304" pitchFamily="18" charset="0"/>
            <a:ea typeface="+mn-ea"/>
            <a:cs typeface="Times New Roman" panose="02020603050405020304" pitchFamily="18" charset="0"/>
          </a:endParaRPr>
        </a:p>
      </dgm:t>
    </dgm:pt>
    <dgm:pt modelId="{2598ABC2-79AA-4305-8FF1-0B5D56123D40}" type="sibTrans" cxnId="{378DC398-A025-4F0D-8A69-366BF29A5126}">
      <dgm:prSet/>
      <dgm:spPr/>
      <dgm:t>
        <a:bodyPr/>
        <a:lstStyle/>
        <a:p>
          <a:endParaRPr lang="zh-CN" altLang="en-US"/>
        </a:p>
      </dgm:t>
    </dgm:pt>
    <dgm:pt modelId="{09DCC13A-5275-43DA-8FAF-923ED5D1CBBF}" type="par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dgm:presLayoutVars>
          <dgm:bulletEnabled val="1"/>
        </dgm:presLayoutVars>
      </dgm:prSet>
      <dgm:spPr/>
      <dgm:t>
        <a:bodyPr/>
        <a:lstStyle/>
        <a:p>
          <a:endParaRPr lang="zh-CN" altLang="en-US"/>
        </a:p>
      </dgm:t>
    </dgm:pt>
  </dgm:ptLst>
  <dgm:cxnLst>
    <dgm:cxn modelId="{378DC398-A025-4F0D-8A69-366BF29A5126}" srcId="{FCDF8746-2F7D-43D1-901B-174EC528002B}" destId="{3B6B181D-B269-4D4E-86A9-78A21A506F75}" srcOrd="0" destOrd="0" parTransId="{09DCC13A-5275-43DA-8FAF-923ED5D1CBBF}" sibTransId="{2598ABC2-79AA-4305-8FF1-0B5D56123D40}"/>
    <dgm:cxn modelId="{8DEB9F1D-CDD9-4CDA-8614-4A5C52B41368}" type="presOf" srcId="{3B6B181D-B269-4D4E-86A9-78A21A506F75}" destId="{308645F4-072B-4B63-BB1B-D38D53FF70C2}" srcOrd="0" destOrd="0" presId="urn:microsoft.com/office/officeart/2005/8/layout/list1#7"/>
    <dgm:cxn modelId="{F7E5C68A-6B34-48BA-94A4-9ED0EB12C138}" type="presOf" srcId="{FCDF8746-2F7D-43D1-901B-174EC528002B}" destId="{969C6673-8F9A-4118-BE32-330BD90C79B8}" srcOrd="0" destOrd="0" presId="urn:microsoft.com/office/officeart/2005/8/layout/list1#7"/>
    <dgm:cxn modelId="{11F24D3A-A758-4435-9E38-468D60BB85D9}" type="presOf" srcId="{3B6B181D-B269-4D4E-86A9-78A21A506F75}" destId="{5FE9AB6A-B82E-4D9D-A936-8BC0B999CAE3}" srcOrd="1" destOrd="0" presId="urn:microsoft.com/office/officeart/2005/8/layout/list1#7"/>
    <dgm:cxn modelId="{6B9DBBE0-9908-40A1-8665-C1AAC2FB2804}" type="presParOf" srcId="{969C6673-8F9A-4118-BE32-330BD90C79B8}" destId="{FE2BFBC8-6B8D-417B-8408-91BB5776A199}" srcOrd="0" destOrd="0" presId="urn:microsoft.com/office/officeart/2005/8/layout/list1#7"/>
    <dgm:cxn modelId="{5321DD8F-3DF4-4057-92A8-2F679C5F99FD}" type="presParOf" srcId="{FE2BFBC8-6B8D-417B-8408-91BB5776A199}" destId="{308645F4-072B-4B63-BB1B-D38D53FF70C2}" srcOrd="0" destOrd="0" presId="urn:microsoft.com/office/officeart/2005/8/layout/list1#7"/>
    <dgm:cxn modelId="{1FE91E5C-C9A0-40FF-94C8-17CF537CDACC}" type="presParOf" srcId="{FE2BFBC8-6B8D-417B-8408-91BB5776A199}" destId="{5FE9AB6A-B82E-4D9D-A936-8BC0B999CAE3}" srcOrd="1" destOrd="0" presId="urn:microsoft.com/office/officeart/2005/8/layout/list1#7"/>
    <dgm:cxn modelId="{474AEC1E-AC56-4E69-9C00-D6413704BDBF}" type="presParOf" srcId="{969C6673-8F9A-4118-BE32-330BD90C79B8}" destId="{15BE4D40-C8A3-45EF-8765-1E040781CD0B}" srcOrd="1" destOrd="0" presId="urn:microsoft.com/office/officeart/2005/8/layout/list1#7"/>
    <dgm:cxn modelId="{FCE1EA05-4463-4F7A-9AC8-9EF8A3DF698D}" type="presParOf" srcId="{969C6673-8F9A-4118-BE32-330BD90C79B8}" destId="{B7088A0C-DE2C-4200-9075-AF0C9E0E9739}" srcOrd="2" destOrd="0" presId="urn:microsoft.com/office/officeart/2005/8/layout/list1#7"/>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DF8746-2F7D-43D1-901B-174EC528002B}" type="doc">
      <dgm:prSet loTypeId="urn:microsoft.com/office/officeart/2005/8/layout/list1#8" loCatId="list" qsTypeId="urn:microsoft.com/office/officeart/2005/8/quickstyle/simple3#8" qsCatId="simple" csTypeId="urn:microsoft.com/office/officeart/2005/8/colors/accent4_3#8" csCatId="accent4" phldr="1"/>
      <dgm:spPr/>
      <dgm:t>
        <a:bodyPr/>
        <a:lstStyle/>
        <a:p>
          <a:endParaRPr lang="zh-CN" altLang="en-US"/>
        </a:p>
      </dgm:t>
    </dgm:pt>
    <dgm:pt modelId="{3B6B181D-B269-4D4E-86A9-78A21A506F75}">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8. Mulch Film Residue Collector</a:t>
          </a:r>
          <a:endParaRPr lang="en-US" altLang="zh-CN" sz="2000" kern="1200" dirty="0" smtClean="0">
            <a:latin typeface="Times New Roman" panose="02020603050405020304" pitchFamily="18" charset="0"/>
            <a:ea typeface="+mn-ea"/>
            <a:cs typeface="Times New Roman" panose="02020603050405020304" pitchFamily="18" charset="0"/>
          </a:endParaRPr>
        </a:p>
      </dgm:t>
    </dgm:pt>
    <dgm:pt modelId="{09DCC13A-5275-43DA-8FAF-923ED5D1CBBF}" type="parTrans" cxnId="{378DC398-A025-4F0D-8A69-366BF29A5126}">
      <dgm:prSet/>
      <dgm:spPr/>
      <dgm:t>
        <a:bodyPr/>
        <a:lstStyle/>
        <a:p>
          <a:endParaRPr lang="zh-CN" altLang="en-US"/>
        </a:p>
      </dgm:t>
    </dgm:pt>
    <dgm:pt modelId="{2598ABC2-79AA-4305-8FF1-0B5D56123D40}" type="sibTrans" cxnId="{378DC398-A025-4F0D-8A69-366BF29A5126}">
      <dgm:prSet/>
      <dgm:spPr/>
      <dgm:t>
        <a:bodyPr/>
        <a:lstStyle/>
        <a:p>
          <a:endParaRPr lang="zh-CN" altLang="en-US"/>
        </a:p>
      </dgm:t>
    </dgm:pt>
    <dgm:pt modelId="{969C6673-8F9A-4118-BE32-330BD90C79B8}" type="pres">
      <dgm:prSet presAssocID="{FCDF8746-2F7D-43D1-901B-174EC528002B}" presName="linear" presStyleCnt="0">
        <dgm:presLayoutVars>
          <dgm:dir/>
          <dgm:animLvl val="lvl"/>
          <dgm:resizeHandles val="exact"/>
        </dgm:presLayoutVars>
      </dgm:prSet>
      <dgm:spPr/>
      <dgm:t>
        <a:bodyPr/>
        <a:lstStyle/>
        <a:p>
          <a:endParaRPr lang="zh-CN" altLang="en-US"/>
        </a:p>
      </dgm:t>
    </dgm:pt>
    <dgm:pt modelId="{FE2BFBC8-6B8D-417B-8408-91BB5776A199}" type="pres">
      <dgm:prSet presAssocID="{3B6B181D-B269-4D4E-86A9-78A21A506F75}" presName="parentLin" presStyleCnt="0"/>
      <dgm:spPr/>
    </dgm:pt>
    <dgm:pt modelId="{308645F4-072B-4B63-BB1B-D38D53FF70C2}" type="pres">
      <dgm:prSet presAssocID="{3B6B181D-B269-4D4E-86A9-78A21A506F75}" presName="parentLeftMargin" presStyleLbl="node1" presStyleIdx="0" presStyleCnt="1"/>
      <dgm:spPr/>
      <dgm:t>
        <a:bodyPr/>
        <a:lstStyle/>
        <a:p>
          <a:endParaRPr lang="zh-CN" altLang="en-US"/>
        </a:p>
      </dgm:t>
    </dgm:pt>
    <dgm:pt modelId="{5FE9AB6A-B82E-4D9D-A936-8BC0B999CAE3}" type="pres">
      <dgm:prSet presAssocID="{3B6B181D-B269-4D4E-86A9-78A21A506F75}" presName="parentText" presStyleLbl="node1" presStyleIdx="0" presStyleCnt="1" custScaleX="128304">
        <dgm:presLayoutVars>
          <dgm:chMax val="0"/>
          <dgm:bulletEnabled val="1"/>
        </dgm:presLayoutVars>
      </dgm:prSet>
      <dgm:spPr/>
      <dgm:t>
        <a:bodyPr/>
        <a:lstStyle/>
        <a:p>
          <a:endParaRPr lang="zh-CN" altLang="en-US"/>
        </a:p>
      </dgm:t>
    </dgm:pt>
    <dgm:pt modelId="{15BE4D40-C8A3-45EF-8765-1E040781CD0B}" type="pres">
      <dgm:prSet presAssocID="{3B6B181D-B269-4D4E-86A9-78A21A506F75}" presName="negativeSpace" presStyleCnt="0"/>
      <dgm:spPr/>
    </dgm:pt>
    <dgm:pt modelId="{B7088A0C-DE2C-4200-9075-AF0C9E0E9739}" type="pres">
      <dgm:prSet presAssocID="{3B6B181D-B269-4D4E-86A9-78A21A506F75}" presName="childText" presStyleLbl="conFgAcc1" presStyleIdx="0" presStyleCnt="1" custLinFactNeighborY="38870">
        <dgm:presLayoutVars>
          <dgm:bulletEnabled val="1"/>
        </dgm:presLayoutVars>
      </dgm:prSet>
      <dgm:spPr/>
      <dgm:t>
        <a:bodyPr/>
        <a:lstStyle/>
        <a:p>
          <a:endParaRPr lang="zh-CN" altLang="en-US"/>
        </a:p>
      </dgm:t>
    </dgm:pt>
  </dgm:ptLst>
  <dgm:cxnLst>
    <dgm:cxn modelId="{378DC398-A025-4F0D-8A69-366BF29A5126}" srcId="{FCDF8746-2F7D-43D1-901B-174EC528002B}" destId="{3B6B181D-B269-4D4E-86A9-78A21A506F75}" srcOrd="0" destOrd="0" parTransId="{09DCC13A-5275-43DA-8FAF-923ED5D1CBBF}" sibTransId="{2598ABC2-79AA-4305-8FF1-0B5D56123D40}"/>
    <dgm:cxn modelId="{9B4F2AC9-CF01-4CB6-BAA6-D85FC291DB80}" type="presOf" srcId="{FCDF8746-2F7D-43D1-901B-174EC528002B}" destId="{969C6673-8F9A-4118-BE32-330BD90C79B8}" srcOrd="0" destOrd="0" presId="urn:microsoft.com/office/officeart/2005/8/layout/list1#8"/>
    <dgm:cxn modelId="{3F254BBE-3E38-4271-B396-D66613B15A07}" type="presOf" srcId="{3B6B181D-B269-4D4E-86A9-78A21A506F75}" destId="{308645F4-072B-4B63-BB1B-D38D53FF70C2}" srcOrd="0" destOrd="0" presId="urn:microsoft.com/office/officeart/2005/8/layout/list1#8"/>
    <dgm:cxn modelId="{5559D320-1FAC-492A-9AC0-D23358EF0BF8}" type="presOf" srcId="{3B6B181D-B269-4D4E-86A9-78A21A506F75}" destId="{5FE9AB6A-B82E-4D9D-A936-8BC0B999CAE3}" srcOrd="1" destOrd="0" presId="urn:microsoft.com/office/officeart/2005/8/layout/list1#8"/>
    <dgm:cxn modelId="{7B985502-2D67-42B8-8DA5-4D129D2175C4}" type="presParOf" srcId="{969C6673-8F9A-4118-BE32-330BD90C79B8}" destId="{FE2BFBC8-6B8D-417B-8408-91BB5776A199}" srcOrd="0" destOrd="0" presId="urn:microsoft.com/office/officeart/2005/8/layout/list1#8"/>
    <dgm:cxn modelId="{77A1EB1E-BDF9-4B39-B8E4-89F0F3982093}" type="presParOf" srcId="{FE2BFBC8-6B8D-417B-8408-91BB5776A199}" destId="{308645F4-072B-4B63-BB1B-D38D53FF70C2}" srcOrd="0" destOrd="0" presId="urn:microsoft.com/office/officeart/2005/8/layout/list1#8"/>
    <dgm:cxn modelId="{31E9B166-4763-4B8B-8137-13A01F092E86}" type="presParOf" srcId="{FE2BFBC8-6B8D-417B-8408-91BB5776A199}" destId="{5FE9AB6A-B82E-4D9D-A936-8BC0B999CAE3}" srcOrd="1" destOrd="0" presId="urn:microsoft.com/office/officeart/2005/8/layout/list1#8"/>
    <dgm:cxn modelId="{21099A20-862A-4138-BF5B-DE543AEC5C11}" type="presParOf" srcId="{969C6673-8F9A-4118-BE32-330BD90C79B8}" destId="{15BE4D40-C8A3-45EF-8765-1E040781CD0B}" srcOrd="1" destOrd="0" presId="urn:microsoft.com/office/officeart/2005/8/layout/list1#8"/>
    <dgm:cxn modelId="{FFE84880-A39E-41B5-8ED2-7C6B914E1608}" type="presParOf" srcId="{969C6673-8F9A-4118-BE32-330BD90C79B8}" destId="{B7088A0C-DE2C-4200-9075-AF0C9E0E9739}" srcOrd="2" destOrd="0" presId="urn:microsoft.com/office/officeart/2005/8/layout/list1#8"/>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AA446-6A96-4E13-9DAC-C7078FE2DF42}">
      <dsp:nvSpPr>
        <dsp:cNvPr id="0" name=""/>
        <dsp:cNvSpPr/>
      </dsp:nvSpPr>
      <dsp:spPr>
        <a:xfrm>
          <a:off x="0" y="360397"/>
          <a:ext cx="4248476" cy="352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4B81ABA-81D5-4230-8C65-D25CE73EA603}">
      <dsp:nvSpPr>
        <dsp:cNvPr id="0" name=""/>
        <dsp:cNvSpPr/>
      </dsp:nvSpPr>
      <dsp:spPr>
        <a:xfrm>
          <a:off x="212216" y="6882"/>
          <a:ext cx="3805353" cy="56015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1.</a:t>
          </a:r>
          <a:r>
            <a:rPr lang="zh-CN" altLang="en-US" sz="2000" b="1" kern="1200" dirty="0" smtClean="0">
              <a:latin typeface="Times New Roman" panose="02020603050405020304" pitchFamily="18" charset="0"/>
              <a:ea typeface="楷体_GB2312" pitchFamily="49" charset="-122"/>
              <a:cs typeface="Times New Roman" panose="02020603050405020304" pitchFamily="18" charset="0"/>
            </a:rPr>
            <a:t> </a:t>
          </a: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Tillage Equipment</a:t>
          </a:r>
          <a:endParaRPr lang="zh-CN" altLang="zh-CN" sz="2000" b="1" kern="1200" dirty="0" smtClean="0">
            <a:latin typeface="Times New Roman" panose="02020603050405020304" pitchFamily="18" charset="0"/>
            <a:ea typeface="+mn-ea"/>
            <a:cs typeface="Times New Roman" panose="02020603050405020304" pitchFamily="18" charset="0"/>
          </a:endParaRPr>
        </a:p>
      </dsp:txBody>
      <dsp:txXfrm>
        <a:off x="239561" y="34227"/>
        <a:ext cx="3750663" cy="505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89567"/>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164989" y="84712"/>
          <a:ext cx="3811949" cy="560880"/>
        </a:xfrm>
        <a:prstGeom prst="roundRect">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2.</a:t>
          </a: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Soil preparation Equipment</a:t>
          </a:r>
        </a:p>
      </dsp:txBody>
      <dsp:txXfrm>
        <a:off x="192369" y="112092"/>
        <a:ext cx="375718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89567"/>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9127"/>
          <a:ext cx="3811949" cy="5608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3.</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Precision Seeder</a:t>
          </a:r>
          <a:endParaRPr lang="en-US" altLang="zh-CN" sz="2000" kern="1200" dirty="0" smtClean="0">
            <a:latin typeface="Times New Roman" panose="02020603050405020304" pitchFamily="18" charset="0"/>
            <a:ea typeface="+mn-ea"/>
            <a:cs typeface="Times New Roman" panose="02020603050405020304" pitchFamily="18" charset="0"/>
          </a:endParaRPr>
        </a:p>
      </dsp:txBody>
      <dsp:txXfrm>
        <a:off x="239596" y="36507"/>
        <a:ext cx="375718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89567"/>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9127"/>
          <a:ext cx="3811949" cy="560880"/>
        </a:xfrm>
        <a:prstGeom prst="roundRect">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4.</a:t>
          </a:r>
          <a:r>
            <a:rPr lang="zh-CN" altLang="en-US" sz="2000" b="1" kern="1200" dirty="0" smtClean="0">
              <a:latin typeface="Times New Roman" panose="02020603050405020304" pitchFamily="18" charset="0"/>
              <a:ea typeface="楷体_GB2312" pitchFamily="49" charset="-122"/>
              <a:cs typeface="Times New Roman" panose="02020603050405020304" pitchFamily="18" charset="0"/>
            </a:rPr>
            <a:t> </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Inter till Equipment</a:t>
          </a:r>
          <a:endParaRPr lang="zh-CN" altLang="en-US" sz="2000" b="1" kern="1200" dirty="0" smtClean="0">
            <a:latin typeface="Times New Roman" panose="02020603050405020304" pitchFamily="18" charset="0"/>
            <a:ea typeface="楷体_GB2312" pitchFamily="49" charset="-122"/>
            <a:cs typeface="Times New Roman" panose="02020603050405020304" pitchFamily="18" charset="0"/>
          </a:endParaRPr>
        </a:p>
      </dsp:txBody>
      <dsp:txXfrm>
        <a:off x="239596" y="36507"/>
        <a:ext cx="375718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89567"/>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9127"/>
          <a:ext cx="3811949" cy="5608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5.</a:t>
          </a:r>
          <a:r>
            <a:rPr lang="en-US" altLang="en-US" sz="2000" b="1" kern="1200" dirty="0" smtClean="0">
              <a:latin typeface="Times New Roman" panose="02020603050405020304" pitchFamily="18" charset="0"/>
              <a:ea typeface="楷体_GB2312" pitchFamily="49" charset="-122"/>
              <a:cs typeface="Times New Roman" panose="02020603050405020304" pitchFamily="18" charset="0"/>
            </a:rPr>
            <a:t>Plant Protection Machinery</a:t>
          </a:r>
          <a:endParaRPr lang="en-US" altLang="zh-CN" sz="2000" kern="1200" dirty="0" smtClean="0">
            <a:latin typeface="Times New Roman" panose="02020603050405020304" pitchFamily="18" charset="0"/>
            <a:ea typeface="+mn-ea"/>
            <a:cs typeface="Times New Roman" panose="02020603050405020304" pitchFamily="18" charset="0"/>
          </a:endParaRPr>
        </a:p>
      </dsp:txBody>
      <dsp:txXfrm>
        <a:off x="239596" y="36507"/>
        <a:ext cx="3757189"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89567"/>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9127"/>
          <a:ext cx="3811949" cy="560880"/>
        </a:xfrm>
        <a:prstGeom prst="roundRect">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6.Combined Harvesting Machinery</a:t>
          </a:r>
          <a:endParaRPr lang="en-US" altLang="zh-CN" sz="2000" kern="1200" dirty="0" smtClean="0">
            <a:latin typeface="Times New Roman" panose="02020603050405020304" pitchFamily="18" charset="0"/>
            <a:ea typeface="+mn-ea"/>
            <a:cs typeface="Times New Roman" panose="02020603050405020304" pitchFamily="18" charset="0"/>
          </a:endParaRPr>
        </a:p>
      </dsp:txBody>
      <dsp:txXfrm>
        <a:off x="239596" y="36507"/>
        <a:ext cx="3757189"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398808"/>
          <a:ext cx="4248476" cy="6552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15048"/>
          <a:ext cx="3811949" cy="76752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7.Drip Tape Recycling Machinery</a:t>
          </a:r>
          <a:endParaRPr lang="en-US" altLang="zh-CN" sz="2000" kern="1200" dirty="0" smtClean="0">
            <a:latin typeface="Times New Roman" panose="02020603050405020304" pitchFamily="18" charset="0"/>
            <a:ea typeface="+mn-ea"/>
            <a:cs typeface="Times New Roman" panose="02020603050405020304" pitchFamily="18" charset="0"/>
          </a:endParaRPr>
        </a:p>
      </dsp:txBody>
      <dsp:txXfrm>
        <a:off x="249683" y="52515"/>
        <a:ext cx="3737015"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88A0C-DE2C-4200-9075-AF0C9E0E9739}">
      <dsp:nvSpPr>
        <dsp:cNvPr id="0" name=""/>
        <dsp:cNvSpPr/>
      </dsp:nvSpPr>
      <dsp:spPr>
        <a:xfrm>
          <a:off x="0" y="298696"/>
          <a:ext cx="4248476" cy="478800"/>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E9AB6A-B82E-4D9D-A936-8BC0B999CAE3}">
      <dsp:nvSpPr>
        <dsp:cNvPr id="0" name=""/>
        <dsp:cNvSpPr/>
      </dsp:nvSpPr>
      <dsp:spPr>
        <a:xfrm>
          <a:off x="212216" y="9127"/>
          <a:ext cx="3811949" cy="560880"/>
        </a:xfrm>
        <a:prstGeom prst="roundRect">
          <a:avLst/>
        </a:prstGeom>
        <a:solidFill>
          <a:schemeClr val="accent1"/>
        </a:solidFill>
        <a:ln w="25400" cap="flat" cmpd="sng" algn="ctr">
          <a:solidFill>
            <a:schemeClr val="accent1">
              <a:shade val="50000"/>
            </a:schemeClr>
          </a:solidFill>
          <a:prstDash val="solid"/>
        </a:ln>
        <a:effectLst/>
        <a:scene3d>
          <a:camera prst="orthographicFront"/>
          <a:lightRig rig="flat" dir="t"/>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2408" tIns="0" rIns="112408" bIns="0" numCol="1" spcCol="1270" anchor="ctr" anchorCtr="0">
          <a:noAutofit/>
        </a:bodyPr>
        <a:lstStyle/>
        <a:p>
          <a:pPr lvl="0" algn="l" defTabSz="889000" rtl="0">
            <a:lnSpc>
              <a:spcPct val="90000"/>
            </a:lnSpc>
            <a:spcBef>
              <a:spcPct val="0"/>
            </a:spcBef>
            <a:spcAft>
              <a:spcPct val="35000"/>
            </a:spcAft>
          </a:pPr>
          <a:r>
            <a:rPr lang="en-US" altLang="zh-CN" sz="2000" b="1" kern="1200" dirty="0" smtClean="0">
              <a:latin typeface="Times New Roman" panose="02020603050405020304" pitchFamily="18" charset="0"/>
              <a:ea typeface="楷体_GB2312" pitchFamily="49" charset="-122"/>
              <a:cs typeface="Times New Roman" panose="02020603050405020304" pitchFamily="18" charset="0"/>
            </a:rPr>
            <a:t>8. Mulch Film Residue Collector</a:t>
          </a:r>
          <a:endParaRPr lang="en-US" altLang="zh-CN" sz="2000" kern="1200" dirty="0" smtClean="0">
            <a:latin typeface="Times New Roman" panose="02020603050405020304" pitchFamily="18" charset="0"/>
            <a:ea typeface="+mn-ea"/>
            <a:cs typeface="Times New Roman" panose="02020603050405020304" pitchFamily="18" charset="0"/>
          </a:endParaRPr>
        </a:p>
      </dsp:txBody>
      <dsp:txXfrm>
        <a:off x="239596" y="36507"/>
        <a:ext cx="375718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6">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7">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8">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4">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5">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6">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7">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8">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000CA-0BF8-4C12-A120-20A1AFA34F43}"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2ACBD-EF1E-4C8A-BB93-83968DA207BF}" type="slidenum">
              <a:rPr lang="en-US" smtClean="0"/>
              <a:t>‹#›</a:t>
            </a:fld>
            <a:endParaRPr lang="en-US"/>
          </a:p>
        </p:txBody>
      </p:sp>
    </p:spTree>
    <p:extLst>
      <p:ext uri="{BB962C8B-B14F-4D97-AF65-F5344CB8AC3E}">
        <p14:creationId xmlns:p14="http://schemas.microsoft.com/office/powerpoint/2010/main" val="160425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90488" y="744538"/>
            <a:ext cx="6616700" cy="3722687"/>
          </a:xfrm>
          <a:ln/>
        </p:spPr>
      </p:sp>
      <p:sp>
        <p:nvSpPr>
          <p:cNvPr id="9219" name="Notes Placeholder 2"/>
          <p:cNvSpPr>
            <a:spLocks noGrp="1"/>
          </p:cNvSpPr>
          <p:nvPr>
            <p:ph type="body" idx="1"/>
          </p:nvPr>
        </p:nvSpPr>
        <p:spPr>
          <a:noFill/>
        </p:spPr>
        <p:txBody>
          <a:bodyPr/>
          <a:lstStyle/>
          <a:p>
            <a:endParaRPr lang="en-US" smtClean="0"/>
          </a:p>
        </p:txBody>
      </p:sp>
      <p:sp>
        <p:nvSpPr>
          <p:cNvPr id="9220" name="Slide Number Placeholder 3"/>
          <p:cNvSpPr>
            <a:spLocks noGrp="1"/>
          </p:cNvSpPr>
          <p:nvPr>
            <p:ph type="sldNum" sz="quarter" idx="5"/>
          </p:nvPr>
        </p:nvSpPr>
        <p:spPr>
          <a:noFill/>
        </p:spPr>
        <p:txBody>
          <a:bodyPr/>
          <a:lstStyle>
            <a:lvl1pPr>
              <a:defRPr sz="2800" b="1">
                <a:solidFill>
                  <a:schemeClr val="bg1"/>
                </a:solidFill>
                <a:latin typeface="楷体_GB2312" pitchFamily="49" charset="-122"/>
                <a:ea typeface="楷体_GB2312" pitchFamily="49" charset="-122"/>
              </a:defRPr>
            </a:lvl1pPr>
            <a:lvl2pPr marL="742950" indent="-285750">
              <a:defRPr sz="2800" b="1">
                <a:solidFill>
                  <a:schemeClr val="bg1"/>
                </a:solidFill>
                <a:latin typeface="楷体_GB2312" pitchFamily="49" charset="-122"/>
                <a:ea typeface="楷体_GB2312" pitchFamily="49" charset="-122"/>
              </a:defRPr>
            </a:lvl2pPr>
            <a:lvl3pPr marL="1143000" indent="-228600">
              <a:defRPr sz="2800" b="1">
                <a:solidFill>
                  <a:schemeClr val="bg1"/>
                </a:solidFill>
                <a:latin typeface="楷体_GB2312" pitchFamily="49" charset="-122"/>
                <a:ea typeface="楷体_GB2312" pitchFamily="49" charset="-122"/>
              </a:defRPr>
            </a:lvl3pPr>
            <a:lvl4pPr marL="1600200" indent="-228600">
              <a:defRPr sz="2800" b="1">
                <a:solidFill>
                  <a:schemeClr val="bg1"/>
                </a:solidFill>
                <a:latin typeface="楷体_GB2312" pitchFamily="49" charset="-122"/>
                <a:ea typeface="楷体_GB2312" pitchFamily="49" charset="-122"/>
              </a:defRPr>
            </a:lvl4pPr>
            <a:lvl5pPr marL="2057400" indent="-228600">
              <a:defRPr sz="2800" b="1">
                <a:solidFill>
                  <a:schemeClr val="bg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9pPr>
          </a:lstStyle>
          <a:p>
            <a:fld id="{16C84765-5AD4-405E-8C6C-C0CE111750A1}" type="slidenum">
              <a:rPr lang="zh-CN" altLang="en-US" sz="1200" b="0">
                <a:solidFill>
                  <a:schemeClr val="tx1"/>
                </a:solidFill>
                <a:latin typeface="Arial" panose="020B0604020202020204" pitchFamily="34" charset="0"/>
                <a:ea typeface="SimSun" panose="02010600030101010101" pitchFamily="2" charset="-122"/>
              </a:rPr>
              <a:pPr/>
              <a:t>2</a:t>
            </a:fld>
            <a:endParaRPr lang="en-US" altLang="zh-CN" sz="1200" b="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9757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90488" y="744538"/>
            <a:ext cx="6616700" cy="3722687"/>
          </a:xfrm>
          <a:ln/>
        </p:spPr>
      </p:sp>
      <p:sp>
        <p:nvSpPr>
          <p:cNvPr id="16387" name="Notes Placeholder 2"/>
          <p:cNvSpPr>
            <a:spLocks noGrp="1"/>
          </p:cNvSpPr>
          <p:nvPr>
            <p:ph type="body" idx="1"/>
          </p:nvPr>
        </p:nvSpPr>
        <p:spPr>
          <a:noFill/>
        </p:spPr>
        <p:txBody>
          <a:bodyPr/>
          <a:lstStyle/>
          <a:p>
            <a:endParaRPr lang="en-US" smtClean="0"/>
          </a:p>
        </p:txBody>
      </p:sp>
      <p:sp>
        <p:nvSpPr>
          <p:cNvPr id="16388" name="Slide Number Placeholder 3"/>
          <p:cNvSpPr>
            <a:spLocks noGrp="1"/>
          </p:cNvSpPr>
          <p:nvPr>
            <p:ph type="sldNum" sz="quarter" idx="5"/>
          </p:nvPr>
        </p:nvSpPr>
        <p:spPr>
          <a:noFill/>
        </p:spPr>
        <p:txBody>
          <a:bodyPr/>
          <a:lstStyle>
            <a:lvl1pPr>
              <a:defRPr sz="2800" b="1">
                <a:solidFill>
                  <a:schemeClr val="bg1"/>
                </a:solidFill>
                <a:latin typeface="楷体_GB2312" pitchFamily="49" charset="-122"/>
                <a:ea typeface="楷体_GB2312" pitchFamily="49" charset="-122"/>
              </a:defRPr>
            </a:lvl1pPr>
            <a:lvl2pPr marL="742950" indent="-285750">
              <a:defRPr sz="2800" b="1">
                <a:solidFill>
                  <a:schemeClr val="bg1"/>
                </a:solidFill>
                <a:latin typeface="楷体_GB2312" pitchFamily="49" charset="-122"/>
                <a:ea typeface="楷体_GB2312" pitchFamily="49" charset="-122"/>
              </a:defRPr>
            </a:lvl2pPr>
            <a:lvl3pPr marL="1143000" indent="-228600">
              <a:defRPr sz="2800" b="1">
                <a:solidFill>
                  <a:schemeClr val="bg1"/>
                </a:solidFill>
                <a:latin typeface="楷体_GB2312" pitchFamily="49" charset="-122"/>
                <a:ea typeface="楷体_GB2312" pitchFamily="49" charset="-122"/>
              </a:defRPr>
            </a:lvl3pPr>
            <a:lvl4pPr marL="1600200" indent="-228600">
              <a:defRPr sz="2800" b="1">
                <a:solidFill>
                  <a:schemeClr val="bg1"/>
                </a:solidFill>
                <a:latin typeface="楷体_GB2312" pitchFamily="49" charset="-122"/>
                <a:ea typeface="楷体_GB2312" pitchFamily="49" charset="-122"/>
              </a:defRPr>
            </a:lvl4pPr>
            <a:lvl5pPr marL="2057400" indent="-228600">
              <a:defRPr sz="2800" b="1">
                <a:solidFill>
                  <a:schemeClr val="bg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9pPr>
          </a:lstStyle>
          <a:p>
            <a:fld id="{2C68AC33-E0B1-46AE-BDCF-67352B27E70C}" type="slidenum">
              <a:rPr lang="zh-CN" altLang="en-US" sz="1200" b="0">
                <a:solidFill>
                  <a:schemeClr val="tx1"/>
                </a:solidFill>
                <a:latin typeface="Arial" panose="020B0604020202020204" pitchFamily="34" charset="0"/>
                <a:ea typeface="SimSun" panose="02010600030101010101" pitchFamily="2" charset="-122"/>
              </a:rPr>
              <a:pPr/>
              <a:t>7</a:t>
            </a:fld>
            <a:endParaRPr lang="en-US" altLang="zh-CN" sz="1200" b="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81134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xfrm>
            <a:off x="90488" y="744538"/>
            <a:ext cx="6616700" cy="3722687"/>
          </a:xfrm>
          <a:ln/>
        </p:spPr>
      </p:sp>
      <p:sp>
        <p:nvSpPr>
          <p:cNvPr id="32771" name="备注占位符 2"/>
          <p:cNvSpPr>
            <a:spLocks noGrp="1"/>
          </p:cNvSpPr>
          <p:nvPr>
            <p:ph type="body" idx="1"/>
          </p:nvPr>
        </p:nvSpPr>
        <p:spPr>
          <a:noFill/>
        </p:spPr>
        <p:txBody>
          <a:bodyPr/>
          <a:lstStyle/>
          <a:p>
            <a:endParaRPr lang="zh-CN" altLang="en-US" smtClean="0"/>
          </a:p>
        </p:txBody>
      </p:sp>
      <p:sp>
        <p:nvSpPr>
          <p:cNvPr id="32772" name="灯片编号占位符 3"/>
          <p:cNvSpPr>
            <a:spLocks noGrp="1"/>
          </p:cNvSpPr>
          <p:nvPr>
            <p:ph type="sldNum" sz="quarter" idx="5"/>
          </p:nvPr>
        </p:nvSpPr>
        <p:spPr>
          <a:noFill/>
        </p:spPr>
        <p:txBody>
          <a:bodyPr/>
          <a:lstStyle>
            <a:lvl1pPr>
              <a:defRPr sz="2800" b="1">
                <a:solidFill>
                  <a:schemeClr val="bg1"/>
                </a:solidFill>
                <a:latin typeface="楷体_GB2312" pitchFamily="49" charset="-122"/>
                <a:ea typeface="楷体_GB2312" pitchFamily="49" charset="-122"/>
              </a:defRPr>
            </a:lvl1pPr>
            <a:lvl2pPr marL="742950" indent="-285750">
              <a:defRPr sz="2800" b="1">
                <a:solidFill>
                  <a:schemeClr val="bg1"/>
                </a:solidFill>
                <a:latin typeface="楷体_GB2312" pitchFamily="49" charset="-122"/>
                <a:ea typeface="楷体_GB2312" pitchFamily="49" charset="-122"/>
              </a:defRPr>
            </a:lvl2pPr>
            <a:lvl3pPr marL="1143000" indent="-228600">
              <a:defRPr sz="2800" b="1">
                <a:solidFill>
                  <a:schemeClr val="bg1"/>
                </a:solidFill>
                <a:latin typeface="楷体_GB2312" pitchFamily="49" charset="-122"/>
                <a:ea typeface="楷体_GB2312" pitchFamily="49" charset="-122"/>
              </a:defRPr>
            </a:lvl3pPr>
            <a:lvl4pPr marL="1600200" indent="-228600">
              <a:defRPr sz="2800" b="1">
                <a:solidFill>
                  <a:schemeClr val="bg1"/>
                </a:solidFill>
                <a:latin typeface="楷体_GB2312" pitchFamily="49" charset="-122"/>
                <a:ea typeface="楷体_GB2312" pitchFamily="49" charset="-122"/>
              </a:defRPr>
            </a:lvl4pPr>
            <a:lvl5pPr marL="2057400" indent="-228600">
              <a:defRPr sz="2800" b="1">
                <a:solidFill>
                  <a:schemeClr val="bg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9pPr>
          </a:lstStyle>
          <a:p>
            <a:fld id="{3E856221-3F78-403B-9CFE-ED905573B6A8}" type="slidenum">
              <a:rPr lang="zh-CN" altLang="en-US" sz="1200" b="0">
                <a:solidFill>
                  <a:schemeClr val="tx1"/>
                </a:solidFill>
                <a:latin typeface="Arial" panose="020B0604020202020204" pitchFamily="34" charset="0"/>
                <a:ea typeface="SimSun" panose="02010600030101010101" pitchFamily="2" charset="-122"/>
              </a:rPr>
              <a:pPr/>
              <a:t>19</a:t>
            </a:fld>
            <a:endParaRPr lang="en-US" altLang="zh-CN" sz="1200" b="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386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xfrm>
            <a:off x="90488" y="744538"/>
            <a:ext cx="6616700" cy="3722687"/>
          </a:xfrm>
          <a:ln/>
        </p:spPr>
      </p:sp>
      <p:sp>
        <p:nvSpPr>
          <p:cNvPr id="34819" name="备注占位符 2"/>
          <p:cNvSpPr>
            <a:spLocks noGrp="1"/>
          </p:cNvSpPr>
          <p:nvPr>
            <p:ph type="body" idx="1"/>
          </p:nvPr>
        </p:nvSpPr>
        <p:spPr>
          <a:noFill/>
        </p:spPr>
        <p:txBody>
          <a:bodyPr/>
          <a:lstStyle/>
          <a:p>
            <a:endParaRPr lang="zh-CN" altLang="en-US" smtClean="0"/>
          </a:p>
        </p:txBody>
      </p:sp>
      <p:sp>
        <p:nvSpPr>
          <p:cNvPr id="34820" name="灯片编号占位符 3"/>
          <p:cNvSpPr>
            <a:spLocks noGrp="1"/>
          </p:cNvSpPr>
          <p:nvPr>
            <p:ph type="sldNum" sz="quarter" idx="5"/>
          </p:nvPr>
        </p:nvSpPr>
        <p:spPr>
          <a:noFill/>
        </p:spPr>
        <p:txBody>
          <a:bodyPr/>
          <a:lstStyle>
            <a:lvl1pPr>
              <a:defRPr sz="2800" b="1">
                <a:solidFill>
                  <a:schemeClr val="bg1"/>
                </a:solidFill>
                <a:latin typeface="楷体_GB2312" pitchFamily="49" charset="-122"/>
                <a:ea typeface="楷体_GB2312" pitchFamily="49" charset="-122"/>
              </a:defRPr>
            </a:lvl1pPr>
            <a:lvl2pPr marL="742950" indent="-285750">
              <a:defRPr sz="2800" b="1">
                <a:solidFill>
                  <a:schemeClr val="bg1"/>
                </a:solidFill>
                <a:latin typeface="楷体_GB2312" pitchFamily="49" charset="-122"/>
                <a:ea typeface="楷体_GB2312" pitchFamily="49" charset="-122"/>
              </a:defRPr>
            </a:lvl2pPr>
            <a:lvl3pPr marL="1143000" indent="-228600">
              <a:defRPr sz="2800" b="1">
                <a:solidFill>
                  <a:schemeClr val="bg1"/>
                </a:solidFill>
                <a:latin typeface="楷体_GB2312" pitchFamily="49" charset="-122"/>
                <a:ea typeface="楷体_GB2312" pitchFamily="49" charset="-122"/>
              </a:defRPr>
            </a:lvl3pPr>
            <a:lvl4pPr marL="1600200" indent="-228600">
              <a:defRPr sz="2800" b="1">
                <a:solidFill>
                  <a:schemeClr val="bg1"/>
                </a:solidFill>
                <a:latin typeface="楷体_GB2312" pitchFamily="49" charset="-122"/>
                <a:ea typeface="楷体_GB2312" pitchFamily="49" charset="-122"/>
              </a:defRPr>
            </a:lvl4pPr>
            <a:lvl5pPr marL="2057400" indent="-228600">
              <a:defRPr sz="2800" b="1">
                <a:solidFill>
                  <a:schemeClr val="bg1"/>
                </a:solidFill>
                <a:latin typeface="楷体_GB2312" pitchFamily="49" charset="-122"/>
                <a:ea typeface="楷体_GB2312" pitchFamily="49" charset="-122"/>
              </a:defRPr>
            </a:lvl5pPr>
            <a:lvl6pPr marL="25146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6pPr>
            <a:lvl7pPr marL="29718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7pPr>
            <a:lvl8pPr marL="34290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8pPr>
            <a:lvl9pPr marL="3886200" indent="-228600" eaLnBrk="0" fontAlgn="base" hangingPunct="0">
              <a:spcBef>
                <a:spcPct val="0"/>
              </a:spcBef>
              <a:spcAft>
                <a:spcPct val="0"/>
              </a:spcAft>
              <a:defRPr sz="2800" b="1">
                <a:solidFill>
                  <a:schemeClr val="bg1"/>
                </a:solidFill>
                <a:latin typeface="楷体_GB2312" pitchFamily="49" charset="-122"/>
                <a:ea typeface="楷体_GB2312" pitchFamily="49" charset="-122"/>
              </a:defRPr>
            </a:lvl9pPr>
          </a:lstStyle>
          <a:p>
            <a:fld id="{876079E4-42F0-4C13-B365-E1562371AB07}" type="slidenum">
              <a:rPr lang="zh-CN" altLang="en-US" sz="1200" b="0">
                <a:solidFill>
                  <a:schemeClr val="tx1"/>
                </a:solidFill>
                <a:latin typeface="Arial" panose="020B0604020202020204" pitchFamily="34" charset="0"/>
                <a:ea typeface="SimSun" panose="02010600030101010101" pitchFamily="2" charset="-122"/>
              </a:rPr>
              <a:pPr/>
              <a:t>20</a:t>
            </a:fld>
            <a:endParaRPr lang="en-US" altLang="zh-CN" sz="1200" b="0">
              <a:solidFill>
                <a:schemeClr val="tx1"/>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94842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FBB83-2011-4A1D-B236-654CBB2E10DD}"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78437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BB83-2011-4A1D-B236-654CBB2E10DD}"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08534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BB83-2011-4A1D-B236-654CBB2E10DD}"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36348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FBB83-2011-4A1D-B236-654CBB2E10DD}"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36033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FBB83-2011-4A1D-B236-654CBB2E10DD}"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489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FBB83-2011-4A1D-B236-654CBB2E10DD}"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106383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FBB83-2011-4A1D-B236-654CBB2E10DD}"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85771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FBB83-2011-4A1D-B236-654CBB2E10DD}"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73935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FBB83-2011-4A1D-B236-654CBB2E10DD}"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29988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FBB83-2011-4A1D-B236-654CBB2E10DD}"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3707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FBB83-2011-4A1D-B236-654CBB2E10DD}"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BB3F0-1602-4064-A865-41BB38BB854E}" type="slidenum">
              <a:rPr lang="en-US" smtClean="0"/>
              <a:t>‹#›</a:t>
            </a:fld>
            <a:endParaRPr lang="en-US"/>
          </a:p>
        </p:txBody>
      </p:sp>
    </p:spTree>
    <p:extLst>
      <p:ext uri="{BB962C8B-B14F-4D97-AF65-F5344CB8AC3E}">
        <p14:creationId xmlns:p14="http://schemas.microsoft.com/office/powerpoint/2010/main" val="429256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FBB83-2011-4A1D-B236-654CBB2E10DD}" type="datetimeFigureOut">
              <a:rPr lang="en-US" smtClean="0"/>
              <a:t>9/24/2018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BB3F0-1602-4064-A865-41BB38BB854E}" type="slidenum">
              <a:rPr lang="en-US" smtClean="0"/>
              <a:t>‹#›</a:t>
            </a:fld>
            <a:endParaRPr lang="en-US"/>
          </a:p>
        </p:txBody>
      </p:sp>
    </p:spTree>
    <p:extLst>
      <p:ext uri="{BB962C8B-B14F-4D97-AF65-F5344CB8AC3E}">
        <p14:creationId xmlns:p14="http://schemas.microsoft.com/office/powerpoint/2010/main" val="237111904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file:///E:\ACT\Drones%20In%20Precision%20Agriculture\&#25773;&#31181;&#26426;1.wmv"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E:\ACT\Drones%20In%20Precision%20Agriculture\&#25361;&#25112;&#32773;MT765d&#32852;&#21512;&#25972;&#22320;&#26426;%2000_00_10-00_00_32.avi"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farideltoum@yahoo.com" TargetMode="External"/><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hyperlink" Target="mailto:fari@Danfodio.s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41"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0239" y="195264"/>
            <a:ext cx="3311525"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4"/>
          <p:cNvSpPr>
            <a:spLocks noGrp="1"/>
          </p:cNvSpPr>
          <p:nvPr>
            <p:ph type="ctrTitle"/>
          </p:nvPr>
        </p:nvSpPr>
        <p:spPr>
          <a:xfrm>
            <a:off x="2209800" y="2308226"/>
            <a:ext cx="7772400" cy="2043113"/>
          </a:xfrm>
          <a:noFill/>
          <a:extLst>
            <a:ext uri="{909E8E84-426E-40DD-AFC4-6F175D3DCCD1}">
              <a14:hiddenFill xmlns:a14="http://schemas.microsoft.com/office/drawing/2010/main">
                <a:gradFill rotWithShape="1">
                  <a:gsLst>
                    <a:gs pos="0">
                      <a:schemeClr val="accent1"/>
                    </a:gs>
                    <a:gs pos="100000">
                      <a:srgbClr val="253C57"/>
                    </a:gs>
                  </a:gsLst>
                  <a:lin ang="0" scaled="1"/>
                </a:gradFill>
              </a14:hiddenFill>
            </a:ext>
          </a:extLst>
        </p:spPr>
        <p:txBody>
          <a:bodyPr/>
          <a:lstStyle/>
          <a:p>
            <a:pPr rtl="1">
              <a:lnSpc>
                <a:spcPct val="150000"/>
              </a:lnSpc>
              <a:spcAft>
                <a:spcPts val="800"/>
              </a:spcAft>
            </a:pPr>
            <a:r>
              <a:rPr lang="ar-SA" dirty="0" smtClean="0">
                <a:solidFill>
                  <a:srgbClr val="FF0000"/>
                </a:solidFill>
              </a:rPr>
              <a:t>حلول الزراعة الذكية</a:t>
            </a:r>
            <a:r>
              <a:rPr lang="en-US" dirty="0" smtClean="0">
                <a:solidFill>
                  <a:srgbClr val="FF0000"/>
                </a:solidFill>
              </a:rPr>
              <a:t> </a:t>
            </a:r>
            <a:r>
              <a:rPr lang="ar-SA" dirty="0" smtClean="0">
                <a:solidFill>
                  <a:srgbClr val="FF0000"/>
                </a:solidFill>
              </a:rPr>
              <a:t> والت</a:t>
            </a:r>
            <a:r>
              <a:rPr lang="ar-EG" dirty="0" smtClean="0">
                <a:solidFill>
                  <a:srgbClr val="FF0000"/>
                </a:solidFill>
              </a:rPr>
              <a:t>غنيات</a:t>
            </a:r>
            <a:r>
              <a:rPr lang="ar-SA" dirty="0" smtClean="0">
                <a:solidFill>
                  <a:srgbClr val="FF0000"/>
                </a:solidFill>
              </a:rPr>
              <a:t> الاساسية</a:t>
            </a:r>
          </a:p>
        </p:txBody>
      </p:sp>
      <p:sp>
        <p:nvSpPr>
          <p:cNvPr id="7172" name="Rectangle 7"/>
          <p:cNvSpPr>
            <a:spLocks noChangeArrowheads="1"/>
          </p:cNvSpPr>
          <p:nvPr/>
        </p:nvSpPr>
        <p:spPr bwMode="auto">
          <a:xfrm>
            <a:off x="1535114" y="11113"/>
            <a:ext cx="1692275" cy="1295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eaLnBrk="1" hangingPunct="1">
              <a:lnSpc>
                <a:spcPct val="100000"/>
              </a:lnSpc>
              <a:spcBef>
                <a:spcPct val="0"/>
              </a:spcBef>
              <a:buFontTx/>
              <a:buNone/>
            </a:pPr>
            <a:endParaRPr lang="zh-CN" altLang="en-US">
              <a:solidFill>
                <a:schemeClr val="bg1"/>
              </a:solidFill>
              <a:latin typeface="楷体_GB2312" pitchFamily="49" charset="-122"/>
              <a:ea typeface="楷体_GB2312" pitchFamily="49" charset="-122"/>
            </a:endParaRPr>
          </a:p>
        </p:txBody>
      </p:sp>
      <p:sp>
        <p:nvSpPr>
          <p:cNvPr id="7173" name="副标题 1"/>
          <p:cNvSpPr>
            <a:spLocks noGrp="1"/>
          </p:cNvSpPr>
          <p:nvPr>
            <p:ph type="subTitle" idx="1"/>
          </p:nvPr>
        </p:nvSpPr>
        <p:spPr>
          <a:xfrm>
            <a:off x="969964" y="3785271"/>
            <a:ext cx="9279504" cy="2303940"/>
          </a:xfrm>
          <a:extLst/>
        </p:spPr>
        <p:txBody>
          <a:bodyPr>
            <a:noAutofit/>
          </a:bodyPr>
          <a:lstStyle/>
          <a:p>
            <a:pPr>
              <a:lnSpc>
                <a:spcPct val="100000"/>
              </a:lnSpc>
              <a:buFont typeface="Arial" panose="020B0604020202020204" pitchFamily="34" charset="0"/>
              <a:buNone/>
              <a:defRPr/>
            </a:pPr>
            <a:r>
              <a:rPr lang="ar-SA" altLang="zh-CN" dirty="0">
                <a:solidFill>
                  <a:srgbClr val="0000CC"/>
                </a:solidFill>
              </a:rPr>
              <a:t>د / فريد التوم عبدالله النعمه</a:t>
            </a:r>
            <a:r>
              <a:rPr lang="ar-SA" altLang="zh-CN" dirty="0" smtClean="0">
                <a:solidFill>
                  <a:srgbClr val="0000CC"/>
                </a:solidFill>
              </a:rPr>
              <a:t> </a:t>
            </a:r>
            <a:endParaRPr lang="en-US" altLang="zh-CN" dirty="0">
              <a:solidFill>
                <a:srgbClr val="0000CC"/>
              </a:solidFill>
            </a:endParaRPr>
          </a:p>
          <a:p>
            <a:pPr>
              <a:lnSpc>
                <a:spcPct val="100000"/>
              </a:lnSpc>
              <a:buFont typeface="Arial" panose="020B0604020202020204" pitchFamily="34" charset="0"/>
              <a:buNone/>
              <a:defRPr/>
            </a:pPr>
            <a:r>
              <a:rPr lang="ar-SA" altLang="zh-CN" dirty="0" smtClean="0">
                <a:solidFill>
                  <a:srgbClr val="FF0000"/>
                </a:solidFill>
              </a:rPr>
              <a:t>اخصائى علمى / مدينة افريقيا التكنولوجية</a:t>
            </a:r>
            <a:endParaRPr lang="en-US" altLang="zh-CN" dirty="0" smtClean="0">
              <a:solidFill>
                <a:srgbClr val="FF0000"/>
              </a:solidFill>
            </a:endParaRPr>
          </a:p>
          <a:p>
            <a:pPr>
              <a:lnSpc>
                <a:spcPct val="100000"/>
              </a:lnSpc>
              <a:buFont typeface="Arial" panose="020B0604020202020204" pitchFamily="34" charset="0"/>
              <a:buNone/>
              <a:defRPr/>
            </a:pPr>
            <a:r>
              <a:rPr lang="ar-EG" altLang="zh-CN" dirty="0"/>
              <a:t>مهندس زراعى مستشار</a:t>
            </a:r>
            <a:r>
              <a:rPr lang="ar-SA" altLang="zh-CN" dirty="0"/>
              <a:t> / شركة دانفوديو التجاريه</a:t>
            </a:r>
            <a:endParaRPr lang="en-US" altLang="zh-CN" dirty="0"/>
          </a:p>
          <a:p>
            <a:pPr>
              <a:lnSpc>
                <a:spcPct val="100000"/>
              </a:lnSpc>
              <a:buFont typeface="Arial" panose="020B0604020202020204" pitchFamily="34" charset="0"/>
              <a:buNone/>
              <a:defRPr/>
            </a:pPr>
            <a:r>
              <a:rPr lang="en-US" altLang="zh-CN" spc="50" dirty="0">
                <a:ln w="11430">
                  <a:solidFill>
                    <a:schemeClr val="accent3">
                      <a:lumMod val="50000"/>
                    </a:schemeClr>
                  </a:solidFill>
                </a:ln>
                <a:solidFill>
                  <a:srgbClr val="FF0000"/>
                </a:solidFill>
                <a:effectLst>
                  <a:outerShdw blurRad="76200" dist="50800" dir="5400000" algn="tl" rotWithShape="0">
                    <a:srgbClr val="000000">
                      <a:alpha val="65000"/>
                    </a:srgbClr>
                  </a:outerShdw>
                </a:effectLst>
              </a:rPr>
              <a:t>Khartoum</a:t>
            </a:r>
          </a:p>
          <a:p>
            <a:pPr>
              <a:lnSpc>
                <a:spcPct val="100000"/>
              </a:lnSpc>
              <a:buFont typeface="Arial" panose="020B0604020202020204" pitchFamily="34" charset="0"/>
              <a:buNone/>
              <a:defRPr/>
            </a:pPr>
            <a:r>
              <a:rPr lang="en-US" altLang="zh-CN" spc="50" dirty="0">
                <a:ln w="11430">
                  <a:solidFill>
                    <a:schemeClr val="accent3">
                      <a:lumMod val="50000"/>
                    </a:schemeClr>
                  </a:solidFill>
                </a:ln>
                <a:solidFill>
                  <a:srgbClr val="FF0000"/>
                </a:solidFill>
                <a:effectLst>
                  <a:outerShdw blurRad="76200" dist="50800" dir="5400000" algn="tl" rotWithShape="0">
                    <a:srgbClr val="000000">
                      <a:alpha val="65000"/>
                    </a:srgbClr>
                  </a:outerShdw>
                </a:effectLst>
              </a:rPr>
              <a:t>September 25, 2018</a:t>
            </a:r>
            <a:endParaRPr lang="zh-CN" altLang="en-US" spc="50" dirty="0">
              <a:ln w="11430">
                <a:solidFill>
                  <a:schemeClr val="accent3">
                    <a:lumMod val="50000"/>
                  </a:schemeClr>
                </a:solidFill>
              </a:ln>
              <a:solidFill>
                <a:srgbClr val="FF0000"/>
              </a:solidFill>
              <a:effectLst>
                <a:outerShdw blurRad="76200" dist="50800" dir="5400000" algn="tl" rotWithShape="0">
                  <a:srgbClr val="000000">
                    <a:alpha val="65000"/>
                  </a:srgbClr>
                </a:outerShdw>
              </a:effectLst>
            </a:endParaRPr>
          </a:p>
          <a:p>
            <a:pPr>
              <a:buFont typeface="Arial" panose="020B0604020202020204" pitchFamily="34" charset="0"/>
              <a:buNone/>
              <a:defRPr/>
            </a:pPr>
            <a:endParaRPr lang="zh-CN" altLang="en-US" dirty="0"/>
          </a:p>
        </p:txBody>
      </p:sp>
      <p:pic>
        <p:nvPicPr>
          <p:cNvPr id="717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9735" y="327477"/>
            <a:ext cx="191611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9964" y="413036"/>
            <a:ext cx="1772304" cy="1990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74" y="4273297"/>
            <a:ext cx="1457326" cy="9469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00" y="4273297"/>
            <a:ext cx="1457326" cy="946977"/>
          </a:xfrm>
          <a:prstGeom prst="rect">
            <a:avLst/>
          </a:prstGeom>
        </p:spPr>
      </p:pic>
    </p:spTree>
    <p:extLst>
      <p:ext uri="{BB962C8B-B14F-4D97-AF65-F5344CB8AC3E}">
        <p14:creationId xmlns:p14="http://schemas.microsoft.com/office/powerpoint/2010/main" val="11482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7574506" y="157441"/>
            <a:ext cx="4007893" cy="1143000"/>
          </a:xfrm>
          <a:gradFill>
            <a:gsLst>
              <a:gs pos="0">
                <a:schemeClr val="accent1"/>
              </a:gs>
              <a:gs pos="100000">
                <a:srgbClr val="253C57"/>
              </a:gs>
            </a:gsLst>
          </a:gradFill>
        </p:spPr>
        <p:txBody>
          <a:bodyPr/>
          <a:lstStyle/>
          <a:p>
            <a:pPr algn="r" rtl="1" eaLnBrk="1" hangingPunct="1"/>
            <a:r>
              <a:rPr lang="ar-SA" sz="3600" b="1" dirty="0">
                <a:solidFill>
                  <a:srgbClr val="FFFF00"/>
                </a:solidFill>
              </a:rPr>
              <a:t>الزراعة الدقيقة</a:t>
            </a:r>
            <a:endParaRPr lang="en-US" altLang="zh-CN" sz="3600" b="1" dirty="0">
              <a:solidFill>
                <a:srgbClr val="FFFF00"/>
              </a:solidFill>
            </a:endParaRPr>
          </a:p>
        </p:txBody>
      </p:sp>
      <p:sp>
        <p:nvSpPr>
          <p:cNvPr id="17411" name="内容占位符 2"/>
          <p:cNvSpPr>
            <a:spLocks noGrp="1"/>
          </p:cNvSpPr>
          <p:nvPr>
            <p:ph idx="1"/>
          </p:nvPr>
        </p:nvSpPr>
        <p:spPr>
          <a:xfrm>
            <a:off x="609600" y="1426926"/>
            <a:ext cx="10649802" cy="1058839"/>
          </a:xfrm>
        </p:spPr>
        <p:txBody>
          <a:bodyPr/>
          <a:lstStyle/>
          <a:p>
            <a:pPr marL="0" indent="0" algn="r" rtl="1">
              <a:buNone/>
            </a:pPr>
            <a:r>
              <a:rPr lang="ar-SA" sz="2400" dirty="0">
                <a:solidFill>
                  <a:srgbClr val="FF0000"/>
                </a:solidFill>
                <a:latin typeface="Arial" panose="020B0604020202020204" pitchFamily="34" charset="0"/>
                <a:ea typeface="STXinwei"/>
                <a:cs typeface="Arial" panose="020B0604020202020204" pitchFamily="34" charset="0"/>
              </a:rPr>
              <a:t>الزراعة الدقيقة هي التكنولوجيا الناشئة التي تنتج الخطط والوصفات المحكمة للتسميد الأمثل، و اكتشاف الامرض، ومكافحة الآفات.</a:t>
            </a:r>
            <a:endParaRPr lang="zh-CN" altLang="en-US" sz="2400" dirty="0">
              <a:solidFill>
                <a:srgbClr val="FF0000"/>
              </a:solidFill>
              <a:latin typeface="Arial" panose="020B0604020202020204" pitchFamily="34" charset="0"/>
              <a:ea typeface="STXinwei"/>
              <a:cs typeface="Arial" panose="020B0604020202020204" pitchFamily="34" charset="0"/>
            </a:endParaRPr>
          </a:p>
        </p:txBody>
      </p:sp>
      <p:pic>
        <p:nvPicPr>
          <p:cNvPr id="19460" name="Picture 5" descr="DSC02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541" y="2316956"/>
            <a:ext cx="4032250" cy="2146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4" descr="滴灌作业田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685" y="2316956"/>
            <a:ext cx="3840162" cy="2154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Rectangle 1"/>
          <p:cNvSpPr>
            <a:spLocks noChangeArrowheads="1"/>
          </p:cNvSpPr>
          <p:nvPr/>
        </p:nvSpPr>
        <p:spPr bwMode="auto">
          <a:xfrm>
            <a:off x="609600" y="4472544"/>
            <a:ext cx="112093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just" rtl="1" eaLnBrk="1" hangingPunct="1">
              <a:lnSpc>
                <a:spcPct val="100000"/>
              </a:lnSpc>
              <a:spcBef>
                <a:spcPct val="0"/>
              </a:spcBef>
              <a:buFontTx/>
              <a:buNone/>
            </a:pPr>
            <a:endParaRPr lang="ar-EG" altLang="zh-CN" sz="2200" dirty="0">
              <a:latin typeface="Times New Roman" panose="02020603050405020304" pitchFamily="18" charset="0"/>
              <a:cs typeface="Times New Roman" panose="02020603050405020304" pitchFamily="18" charset="0"/>
            </a:endParaRPr>
          </a:p>
          <a:p>
            <a:pPr marL="457200" indent="-457200" algn="just" rtl="1">
              <a:lnSpc>
                <a:spcPct val="100000"/>
              </a:lnSpc>
              <a:spcBef>
                <a:spcPct val="0"/>
              </a:spcBef>
              <a:buFont typeface="Wingdings" panose="05000000000000000000" pitchFamily="2" charset="2"/>
              <a:buChar char="v"/>
            </a:pPr>
            <a:r>
              <a:rPr lang="ar-SA" altLang="zh-CN" sz="2600" dirty="0">
                <a:ea typeface="STXinwei"/>
                <a:cs typeface="Arial" panose="020B0604020202020204" pitchFamily="34" charset="0"/>
              </a:rPr>
              <a:t> تقنية الري بالتنقيط مع آلات البذر والتى حققت مهد جيد للبذور، وتغطيية كاملة للبزرة فى  التربة  كما زادت من وظيفة التسميد، . </a:t>
            </a:r>
          </a:p>
          <a:p>
            <a:pPr algn="just" rtl="1" eaLnBrk="1" hangingPunct="1">
              <a:lnSpc>
                <a:spcPct val="100000"/>
              </a:lnSpc>
              <a:spcBef>
                <a:spcPct val="0"/>
              </a:spcBef>
              <a:buFontTx/>
              <a:buNone/>
            </a:pPr>
            <a:r>
              <a:rPr lang="ar-SA" altLang="zh-CN" sz="2600" dirty="0">
                <a:ea typeface="STXinwei"/>
                <a:cs typeface="Arial" panose="020B0604020202020204" pitchFamily="34" charset="0"/>
              </a:rPr>
              <a:t>عملية البذر الدقيقة باستخدام الغطاء البلاستيكى عملت على الحد من مستوى التشغيل، وتوفير تكلفة الإنتاج، وتقلل من الجهد فى العمل  وزيادة فائدة المزارعين</a:t>
            </a:r>
            <a:r>
              <a:rPr lang="en-US" altLang="zh-CN" sz="2600" dirty="0">
                <a:ea typeface="STXinwei"/>
                <a:cs typeface="Arial" panose="020B0604020202020204" pitchFamily="34" charset="0"/>
              </a:rPr>
              <a:t>.</a:t>
            </a:r>
            <a:endParaRPr lang="zh-CN" altLang="en-US" sz="2600" dirty="0">
              <a:ea typeface="STXinwei"/>
              <a:cs typeface="Arial" panose="020B0604020202020204" pitchFamily="34" charset="0"/>
            </a:endParaRPr>
          </a:p>
        </p:txBody>
      </p:sp>
    </p:spTree>
    <p:extLst>
      <p:ext uri="{BB962C8B-B14F-4D97-AF65-F5344CB8AC3E}">
        <p14:creationId xmlns:p14="http://schemas.microsoft.com/office/powerpoint/2010/main" val="1796710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609600" y="274638"/>
            <a:ext cx="6623713" cy="1143000"/>
          </a:xfrm>
          <a:gradFill>
            <a:gsLst>
              <a:gs pos="0">
                <a:schemeClr val="accent1"/>
              </a:gs>
              <a:gs pos="100000">
                <a:srgbClr val="253C57"/>
              </a:gs>
            </a:gsLst>
          </a:gradFill>
        </p:spPr>
        <p:txBody>
          <a:bodyPr>
            <a:normAutofit/>
          </a:bodyPr>
          <a:lstStyle/>
          <a:p>
            <a:pPr eaLnBrk="1" hangingPunct="1"/>
            <a:r>
              <a:rPr lang="en-US" altLang="zh-CN" sz="3200" b="1" dirty="0">
                <a:solidFill>
                  <a:srgbClr val="FFFF00"/>
                </a:solidFill>
                <a:latin typeface="Times New Roman" panose="02020603050405020304" pitchFamily="18" charset="0"/>
                <a:ea typeface="华文楷体" pitchFamily="2" charset="-122"/>
                <a:cs typeface="+mn-cs"/>
              </a:rPr>
              <a:t>Precision Sowing</a:t>
            </a:r>
          </a:p>
        </p:txBody>
      </p:sp>
      <p:pic>
        <p:nvPicPr>
          <p:cNvPr id="20483" name="Picture 7" descr="DSC0107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8022"/>
          <a:stretch>
            <a:fillRect/>
          </a:stretch>
        </p:blipFill>
        <p:spPr>
          <a:xfrm>
            <a:off x="1572975" y="1613577"/>
            <a:ext cx="3224212" cy="2100262"/>
          </a:xfrm>
          <a:noFill/>
          <a:ln>
            <a:solidFill>
              <a:schemeClr val="tx1"/>
            </a:solidFill>
            <a:miter lim="800000"/>
            <a:headEnd/>
            <a:tailEnd/>
          </a:ln>
        </p:spPr>
      </p:pic>
      <p:sp>
        <p:nvSpPr>
          <p:cNvPr id="20484" name="AutoShape 3"/>
          <p:cNvSpPr>
            <a:spLocks noChangeArrowheads="1"/>
          </p:cNvSpPr>
          <p:nvPr/>
        </p:nvSpPr>
        <p:spPr bwMode="blackWhite">
          <a:xfrm>
            <a:off x="1600756" y="1545492"/>
            <a:ext cx="3168650" cy="523875"/>
          </a:xfrm>
          <a:prstGeom prst="roundRect">
            <a:avLst>
              <a:gd name="adj" fmla="val 9106"/>
            </a:avLst>
          </a:prstGeom>
          <a:solidFill>
            <a:schemeClr val="bg1"/>
          </a:solidFill>
          <a:ln w="25400">
            <a:solidFill>
              <a:srgbClr val="0000FF"/>
            </a:solidFill>
            <a:round/>
            <a:headEnd/>
            <a:tailEnd/>
          </a:ln>
        </p:spPr>
        <p:txBody>
          <a:bodyPr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just" eaLnBrk="1" hangingPunct="1">
              <a:lnSpc>
                <a:spcPct val="120000"/>
              </a:lnSpc>
              <a:spcBef>
                <a:spcPct val="0"/>
              </a:spcBef>
              <a:buFont typeface="Arial" panose="020B0604020202020204" pitchFamily="34" charset="0"/>
              <a:buNone/>
            </a:pPr>
            <a:r>
              <a:rPr lang="en-US" altLang="zh-CN" sz="2200" dirty="0">
                <a:latin typeface="Times New Roman" panose="02020603050405020304" pitchFamily="18" charset="0"/>
                <a:ea typeface="华文楷体" pitchFamily="2" charset="-122"/>
              </a:rPr>
              <a:t> Cotton Precision seeder</a:t>
            </a:r>
            <a:endParaRPr lang="zh-CN" altLang="en-US" sz="2200" dirty="0">
              <a:latin typeface="Times New Roman" panose="02020603050405020304" pitchFamily="18" charset="0"/>
              <a:ea typeface="华文楷体" pitchFamily="2" charset="-122"/>
            </a:endParaRPr>
          </a:p>
        </p:txBody>
      </p:sp>
      <p:pic>
        <p:nvPicPr>
          <p:cNvPr id="14" name="Picture 4" descr="DSC01079"/>
          <p:cNvPicPr>
            <a:picLocks noChangeAspect="1" noChangeArrowheads="1"/>
          </p:cNvPicPr>
          <p:nvPr/>
        </p:nvPicPr>
        <p:blipFill>
          <a:blip r:embed="rId3"/>
          <a:srcRect/>
          <a:stretch>
            <a:fillRect/>
          </a:stretch>
        </p:blipFill>
        <p:spPr bwMode="auto">
          <a:xfrm>
            <a:off x="1600757" y="3850506"/>
            <a:ext cx="2766456" cy="1944688"/>
          </a:xfrm>
          <a:prstGeom prst="rect">
            <a:avLst/>
          </a:prstGeom>
          <a:ln w="38100" cap="sq">
            <a:solidFill>
              <a:schemeClr val="bg1">
                <a:lumMod val="50000"/>
              </a:schemeClr>
            </a:solidFill>
            <a:prstDash val="solid"/>
            <a:miter lim="800000"/>
            <a:headEnd/>
            <a:tailEnd/>
          </a:ln>
          <a:effectLst>
            <a:outerShdw blurRad="50800" dist="38100" dir="2700000" algn="tl" rotWithShape="0">
              <a:srgbClr val="000000">
                <a:alpha val="43000"/>
              </a:srgbClr>
            </a:outerShdw>
          </a:effectLst>
        </p:spPr>
      </p:pic>
      <p:pic>
        <p:nvPicPr>
          <p:cNvPr id="15" name="Picture 2" descr="http://i.ssimg.cn/guancha/News/2014/01/06/635246409088962000.jpg"/>
          <p:cNvPicPr>
            <a:picLocks noChangeAspect="1" noChangeArrowheads="1"/>
          </p:cNvPicPr>
          <p:nvPr/>
        </p:nvPicPr>
        <p:blipFill>
          <a:blip r:embed="rId4"/>
          <a:srcRect/>
          <a:stretch>
            <a:fillRect/>
          </a:stretch>
        </p:blipFill>
        <p:spPr bwMode="auto">
          <a:xfrm>
            <a:off x="4943475" y="3793652"/>
            <a:ext cx="2590800" cy="1946275"/>
          </a:xfrm>
          <a:prstGeom prst="rect">
            <a:avLst/>
          </a:prstGeom>
          <a:ln w="38100" cap="sq">
            <a:solidFill>
              <a:schemeClr val="bg1">
                <a:lumMod val="50000"/>
              </a:schemeClr>
            </a:solidFill>
            <a:prstDash val="solid"/>
            <a:miter lim="800000"/>
            <a:headEnd/>
            <a:tailEnd/>
          </a:ln>
          <a:effectLst>
            <a:outerShdw blurRad="50800" dist="38100" dir="2700000" algn="tl" rotWithShape="0">
              <a:srgbClr val="000000">
                <a:alpha val="43000"/>
              </a:srgbClr>
            </a:outerShdw>
          </a:effectLst>
        </p:spPr>
      </p:pic>
      <p:pic>
        <p:nvPicPr>
          <p:cNvPr id="16" name="Picture 3" descr="G:\尹书用\尹书记书\采棉机\4滴灌设备\滴灌作业田块.JPG"/>
          <p:cNvPicPr>
            <a:picLocks noChangeAspect="1" noChangeArrowheads="1"/>
          </p:cNvPicPr>
          <p:nvPr/>
        </p:nvPicPr>
        <p:blipFill>
          <a:blip r:embed="rId5"/>
          <a:srcRect/>
          <a:stretch>
            <a:fillRect/>
          </a:stretch>
        </p:blipFill>
        <p:spPr bwMode="auto">
          <a:xfrm>
            <a:off x="8310586" y="3768727"/>
            <a:ext cx="2736850" cy="1933575"/>
          </a:xfrm>
          <a:prstGeom prst="rect">
            <a:avLst/>
          </a:prstGeom>
          <a:ln w="38100" cap="sq">
            <a:solidFill>
              <a:schemeClr val="bg1">
                <a:lumMod val="50000"/>
              </a:schemeClr>
            </a:solidFill>
            <a:prstDash val="solid"/>
            <a:miter lim="800000"/>
            <a:headEnd/>
            <a:tailEnd/>
          </a:ln>
          <a:effectLst>
            <a:outerShdw blurRad="50800" dist="38100" dir="2700000" algn="tl" rotWithShape="0">
              <a:srgbClr val="000000">
                <a:alpha val="43000"/>
              </a:srgbClr>
            </a:outerShdw>
          </a:effectLst>
        </p:spPr>
      </p:pic>
      <p:sp>
        <p:nvSpPr>
          <p:cNvPr id="18440" name="Rectangle 3"/>
          <p:cNvSpPr>
            <a:spLocks noChangeArrowheads="1"/>
          </p:cNvSpPr>
          <p:nvPr/>
        </p:nvSpPr>
        <p:spPr bwMode="auto">
          <a:xfrm>
            <a:off x="5266140" y="1703627"/>
            <a:ext cx="56737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lnSpc>
                <a:spcPct val="100000"/>
              </a:lnSpc>
              <a:spcBef>
                <a:spcPct val="0"/>
              </a:spcBef>
              <a:buFontTx/>
              <a:buNone/>
            </a:pPr>
            <a:r>
              <a:rPr lang="ar-SA" altLang="zh-CN" sz="2400" dirty="0">
                <a:solidFill>
                  <a:srgbClr val="FF0000"/>
                </a:solidFill>
                <a:latin typeface="Times New Roman" panose="02020603050405020304" pitchFamily="18" charset="0"/>
                <a:ea typeface="楷体_GB2312" pitchFamily="49" charset="-122"/>
              </a:rPr>
              <a:t>محاسن الغطاء البلاستيكى وتكنولوجيا الزراعة المغطاة</a:t>
            </a:r>
            <a:r>
              <a:rPr lang="ar-SA" altLang="zh-CN" sz="2400" dirty="0">
                <a:solidFill>
                  <a:srgbClr val="3333FF"/>
                </a:solidFill>
                <a:latin typeface="Times New Roman" panose="02020603050405020304" pitchFamily="18" charset="0"/>
                <a:ea typeface="楷体_GB2312" pitchFamily="49" charset="-122"/>
              </a:rPr>
              <a:t>:</a:t>
            </a:r>
          </a:p>
          <a:p>
            <a:pPr algn="r" rtl="1" eaLnBrk="1" hangingPunct="1">
              <a:lnSpc>
                <a:spcPct val="100000"/>
              </a:lnSpc>
              <a:spcBef>
                <a:spcPct val="0"/>
              </a:spcBef>
              <a:buFont typeface="Wingdings" panose="05000000000000000000" pitchFamily="2" charset="2"/>
              <a:buChar char="v"/>
            </a:pPr>
            <a:r>
              <a:rPr lang="ar-SA" altLang="zh-CN" dirty="0">
                <a:solidFill>
                  <a:srgbClr val="3333FF"/>
                </a:solidFill>
                <a:latin typeface="Times New Roman" panose="02020603050405020304" pitchFamily="18" charset="0"/>
                <a:ea typeface="楷体_GB2312" pitchFamily="49" charset="-122"/>
              </a:rPr>
              <a:t>رفع درجة حرارة الأرض</a:t>
            </a:r>
            <a:r>
              <a:rPr lang="ar-SA" altLang="zh-CN" b="0" dirty="0">
                <a:latin typeface="Times New Roman" panose="02020603050405020304" pitchFamily="18" charset="0"/>
                <a:ea typeface="楷体_GB2312" pitchFamily="49" charset="-122"/>
              </a:rPr>
              <a:t>: يمكن أن تجعل من ارتفاع درجة حرارة التربة السطحية 3 ~ 6 درجة مئوية، مما يعزز الانبات في وقت مبكر</a:t>
            </a:r>
            <a:endParaRPr lang="zh-CN" altLang="en-US" b="0" dirty="0">
              <a:latin typeface="Times New Roman" panose="02020603050405020304" pitchFamily="18" charset="0"/>
              <a:ea typeface="楷体_GB2312" pitchFamily="49" charset="-122"/>
            </a:endParaRPr>
          </a:p>
        </p:txBody>
      </p:sp>
      <p:sp>
        <p:nvSpPr>
          <p:cNvPr id="20489" name="Rectangle 1"/>
          <p:cNvSpPr>
            <a:spLocks noChangeArrowheads="1"/>
          </p:cNvSpPr>
          <p:nvPr/>
        </p:nvSpPr>
        <p:spPr bwMode="auto">
          <a:xfrm>
            <a:off x="1804989" y="6070126"/>
            <a:ext cx="9777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 typeface="Wingdings" panose="05000000000000000000" pitchFamily="2" charset="2"/>
              <a:buChar char="v"/>
            </a:pPr>
            <a:r>
              <a:rPr lang="ar-SA" altLang="zh-CN" dirty="0">
                <a:solidFill>
                  <a:srgbClr val="3333FF"/>
                </a:solidFill>
                <a:latin typeface="Times New Roman" panose="02020603050405020304" pitchFamily="18" charset="0"/>
                <a:ea typeface="楷体_GB2312" pitchFamily="49" charset="-122"/>
              </a:rPr>
              <a:t>الحفاظ على الرطوبة</a:t>
            </a:r>
            <a:r>
              <a:rPr lang="ar-SA" altLang="zh-CN" b="0" dirty="0">
                <a:latin typeface="Times New Roman" panose="02020603050405020304" pitchFamily="18" charset="0"/>
                <a:ea typeface="楷体_GB2312" pitchFamily="49" charset="-122"/>
              </a:rPr>
              <a:t>: تمنع تبخر المياه، وذلك مفيد للحفاظ على رطوبة التربة.</a:t>
            </a:r>
            <a:endParaRPr lang="en-US" b="0" dirty="0">
              <a:latin typeface="Times New Roman" panose="02020603050405020304" pitchFamily="18" charset="0"/>
              <a:ea typeface="楷体_GB2312" pitchFamily="49" charset="-122"/>
            </a:endParaRPr>
          </a:p>
        </p:txBody>
      </p:sp>
    </p:spTree>
    <p:extLst>
      <p:ext uri="{BB962C8B-B14F-4D97-AF65-F5344CB8AC3E}">
        <p14:creationId xmlns:p14="http://schemas.microsoft.com/office/powerpoint/2010/main" val="3048133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714375" y="63805"/>
            <a:ext cx="5822903" cy="1143000"/>
          </a:xfrm>
          <a:gradFill>
            <a:gsLst>
              <a:gs pos="0">
                <a:schemeClr val="accent1"/>
              </a:gs>
              <a:gs pos="100000">
                <a:srgbClr val="253C57"/>
              </a:gs>
            </a:gsLst>
          </a:gradFill>
        </p:spPr>
        <p:txBody>
          <a:bodyPr>
            <a:normAutofit/>
          </a:bodyPr>
          <a:lstStyle/>
          <a:p>
            <a:pPr eaLnBrk="1" hangingPunct="1"/>
            <a:r>
              <a:rPr lang="en-US" altLang="zh-CN" sz="3200" b="1" dirty="0">
                <a:solidFill>
                  <a:srgbClr val="FFFF00"/>
                </a:solidFill>
                <a:latin typeface="Times New Roman" panose="02020603050405020304" pitchFamily="18" charset="0"/>
                <a:ea typeface="华文楷体" pitchFamily="2" charset="-122"/>
                <a:cs typeface="+mn-cs"/>
              </a:rPr>
              <a:t>Precision Sowing</a:t>
            </a:r>
          </a:p>
        </p:txBody>
      </p:sp>
      <p:pic>
        <p:nvPicPr>
          <p:cNvPr id="16" name="Picture 3" descr="G:\尹书用\尹书记书\采棉机\4滴灌设备\滴灌作业田块.JPG"/>
          <p:cNvPicPr>
            <a:picLocks noChangeAspect="1" noChangeArrowheads="1"/>
          </p:cNvPicPr>
          <p:nvPr/>
        </p:nvPicPr>
        <p:blipFill>
          <a:blip r:embed="rId3"/>
          <a:srcRect/>
          <a:stretch>
            <a:fillRect/>
          </a:stretch>
        </p:blipFill>
        <p:spPr bwMode="auto">
          <a:xfrm>
            <a:off x="8405081" y="2745477"/>
            <a:ext cx="2638346" cy="1864648"/>
          </a:xfrm>
          <a:prstGeom prst="rect">
            <a:avLst/>
          </a:prstGeom>
          <a:ln w="38100" cap="sq">
            <a:solidFill>
              <a:schemeClr val="bg1">
                <a:lumMod val="50000"/>
              </a:schemeClr>
            </a:solidFill>
            <a:prstDash val="solid"/>
            <a:miter lim="800000"/>
            <a:headEnd/>
            <a:tailEnd/>
          </a:ln>
          <a:effectLst>
            <a:outerShdw blurRad="50800" dist="38100" dir="2700000" algn="tl" rotWithShape="0">
              <a:srgbClr val="000000">
                <a:alpha val="43000"/>
              </a:srgbClr>
            </a:outerShdw>
          </a:effectLst>
        </p:spPr>
      </p:pic>
      <p:sp>
        <p:nvSpPr>
          <p:cNvPr id="21508" name="Rectangle 3"/>
          <p:cNvSpPr>
            <a:spLocks noChangeArrowheads="1"/>
          </p:cNvSpPr>
          <p:nvPr/>
        </p:nvSpPr>
        <p:spPr bwMode="auto">
          <a:xfrm>
            <a:off x="33074" y="1421502"/>
            <a:ext cx="1090557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lnSpc>
                <a:spcPct val="100000"/>
              </a:lnSpc>
              <a:spcBef>
                <a:spcPct val="0"/>
              </a:spcBef>
              <a:buFont typeface="Wingdings" panose="05000000000000000000" pitchFamily="2" charset="2"/>
              <a:buChar char="v"/>
            </a:pPr>
            <a:r>
              <a:rPr lang="ar-SA" altLang="zh-CN" dirty="0">
                <a:solidFill>
                  <a:srgbClr val="3333FF"/>
                </a:solidFill>
                <a:latin typeface="Times New Roman" panose="02020603050405020304" pitchFamily="18" charset="0"/>
                <a:ea typeface="楷体_GB2312" pitchFamily="49" charset="-122"/>
              </a:rPr>
              <a:t>تحسين الكفاءة</a:t>
            </a:r>
            <a:r>
              <a:rPr lang="ar-SA" altLang="zh-CN" sz="2400" dirty="0">
                <a:latin typeface="Times New Roman" panose="02020603050405020304" pitchFamily="18" charset="0"/>
                <a:ea typeface="华文楷体" pitchFamily="2" charset="-122"/>
              </a:rPr>
              <a:t>: بعد التغطية بالبلاستيك، درجة حرارة التربة تصل إلى 40 درجة مئويه، وهذا يجعل الأسمدة تحقق تأثيرا بسرعة عالية.</a:t>
            </a:r>
            <a:endParaRPr lang="en-US" altLang="zh-CN" sz="2400" dirty="0">
              <a:latin typeface="Times New Roman" panose="02020603050405020304" pitchFamily="18" charset="0"/>
              <a:ea typeface="华文楷体" pitchFamily="2" charset="-122"/>
            </a:endParaRPr>
          </a:p>
          <a:p>
            <a:pPr algn="r" rtl="1" eaLnBrk="1" hangingPunct="1">
              <a:lnSpc>
                <a:spcPct val="100000"/>
              </a:lnSpc>
              <a:spcBef>
                <a:spcPct val="0"/>
              </a:spcBef>
              <a:buFont typeface="Wingdings" panose="05000000000000000000" pitchFamily="2" charset="2"/>
              <a:buChar char="v"/>
            </a:pPr>
            <a:r>
              <a:rPr lang="ar-SA" altLang="zh-CN" dirty="0">
                <a:solidFill>
                  <a:srgbClr val="3333FF"/>
                </a:solidFill>
                <a:latin typeface="Times New Roman" panose="02020603050405020304" pitchFamily="18" charset="0"/>
                <a:ea typeface="楷体_GB2312" pitchFamily="49" charset="-122"/>
              </a:rPr>
              <a:t>مكافحة الحشائش</a:t>
            </a:r>
            <a:r>
              <a:rPr lang="ar-SA" altLang="zh-CN" sz="2400" dirty="0">
                <a:latin typeface="Times New Roman" panose="02020603050405020304" pitchFamily="18" charset="0"/>
                <a:ea typeface="华文楷体" pitchFamily="2" charset="-122"/>
              </a:rPr>
              <a:t>: السيطرة عالية على نموالحشائش الضارة تحت البلاستيك.</a:t>
            </a:r>
            <a:endParaRPr lang="zh-CN" altLang="en-US" sz="2200" b="0" dirty="0">
              <a:latin typeface="Times New Roman" panose="02020603050405020304" pitchFamily="18" charset="0"/>
              <a:ea typeface="楷体_GB2312" pitchFamily="49" charset="-122"/>
            </a:endParaRPr>
          </a:p>
        </p:txBody>
      </p:sp>
      <p:sp>
        <p:nvSpPr>
          <p:cNvPr id="21509" name="Rectangle 4"/>
          <p:cNvSpPr>
            <a:spLocks noChangeArrowheads="1"/>
          </p:cNvSpPr>
          <p:nvPr/>
        </p:nvSpPr>
        <p:spPr bwMode="auto">
          <a:xfrm>
            <a:off x="1101677" y="2647950"/>
            <a:ext cx="646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just" rtl="1" eaLnBrk="1" hangingPunct="1">
              <a:lnSpc>
                <a:spcPct val="100000"/>
              </a:lnSpc>
              <a:spcBef>
                <a:spcPct val="0"/>
              </a:spcBef>
              <a:buFontTx/>
              <a:buNone/>
            </a:pPr>
            <a:r>
              <a:rPr lang="ar-SA" altLang="zh-CN" dirty="0">
                <a:solidFill>
                  <a:srgbClr val="FF0000"/>
                </a:solidFill>
                <a:latin typeface="Times New Roman" panose="02020603050405020304" pitchFamily="18" charset="0"/>
                <a:ea typeface="楷体_GB2312" pitchFamily="49" charset="-122"/>
              </a:rPr>
              <a:t>محاسن الرى بالتنقيط تحت الغطاء البلاستيكى</a:t>
            </a:r>
            <a:endParaRPr lang="zh-CN" altLang="en-US" dirty="0">
              <a:solidFill>
                <a:srgbClr val="FF0000"/>
              </a:solidFill>
              <a:latin typeface="Times New Roman" panose="02020603050405020304" pitchFamily="18" charset="0"/>
              <a:ea typeface="楷体_GB2312" pitchFamily="49" charset="-122"/>
            </a:endParaRPr>
          </a:p>
        </p:txBody>
      </p:sp>
      <p:sp>
        <p:nvSpPr>
          <p:cNvPr id="21510" name="Rectangle 5"/>
          <p:cNvSpPr>
            <a:spLocks noChangeArrowheads="1"/>
          </p:cNvSpPr>
          <p:nvPr/>
        </p:nvSpPr>
        <p:spPr bwMode="auto">
          <a:xfrm>
            <a:off x="996902" y="3160714"/>
            <a:ext cx="65674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lnSpc>
                <a:spcPct val="100000"/>
              </a:lnSpc>
              <a:spcBef>
                <a:spcPct val="0"/>
              </a:spcBef>
              <a:buFont typeface="Wingdings" panose="05000000000000000000" pitchFamily="2" charset="2"/>
              <a:buChar char="v"/>
            </a:pPr>
            <a:r>
              <a:rPr lang="ar-SA" altLang="zh-CN" sz="2600" dirty="0">
                <a:solidFill>
                  <a:srgbClr val="0000CC"/>
                </a:solidFill>
                <a:latin typeface="Times New Roman" panose="02020603050405020304" pitchFamily="18" charset="0"/>
                <a:ea typeface="华文楷体" pitchFamily="2" charset="-122"/>
              </a:rPr>
              <a:t>توفير كمية كبيرة من المياه تصل الى  أكثر من 50% من الزراعة بالري التقليدي.</a:t>
            </a:r>
          </a:p>
          <a:p>
            <a:pPr algn="r" rtl="1" eaLnBrk="1" hangingPunct="1">
              <a:lnSpc>
                <a:spcPct val="100000"/>
              </a:lnSpc>
              <a:spcBef>
                <a:spcPct val="0"/>
              </a:spcBef>
              <a:buFont typeface="Wingdings" panose="05000000000000000000" pitchFamily="2" charset="2"/>
              <a:buChar char="v"/>
            </a:pPr>
            <a:r>
              <a:rPr lang="ar-SA" altLang="zh-CN" sz="2600" dirty="0">
                <a:solidFill>
                  <a:srgbClr val="FF0000"/>
                </a:solidFill>
                <a:latin typeface="Times New Roman" panose="02020603050405020304" pitchFamily="18" charset="0"/>
                <a:ea typeface="华文楷体" pitchFamily="2" charset="-122"/>
              </a:rPr>
              <a:t>تفكيك بنية التربة وهذا يودى الى ظروف مواتية لنمو المحاصيل</a:t>
            </a:r>
            <a:r>
              <a:rPr lang="ar-SA" altLang="zh-CN" sz="2600" dirty="0">
                <a:solidFill>
                  <a:srgbClr val="0000CC"/>
                </a:solidFill>
                <a:latin typeface="Times New Roman" panose="02020603050405020304" pitchFamily="18" charset="0"/>
                <a:ea typeface="华文楷体" pitchFamily="2" charset="-122"/>
              </a:rPr>
              <a:t>. </a:t>
            </a:r>
            <a:r>
              <a:rPr lang="zh-CN" altLang="en-US" sz="2600" dirty="0">
                <a:solidFill>
                  <a:srgbClr val="0000CC"/>
                </a:solidFill>
                <a:latin typeface="Times New Roman" panose="02020603050405020304" pitchFamily="18" charset="0"/>
                <a:ea typeface="华文楷体" pitchFamily="2" charset="-122"/>
              </a:rPr>
              <a:t> </a:t>
            </a:r>
            <a:endParaRPr lang="ar-SA" altLang="zh-CN" sz="2600" dirty="0">
              <a:solidFill>
                <a:srgbClr val="0000CC"/>
              </a:solidFill>
              <a:latin typeface="Times New Roman" panose="02020603050405020304" pitchFamily="18" charset="0"/>
              <a:ea typeface="华文楷体" pitchFamily="2" charset="-122"/>
            </a:endParaRPr>
          </a:p>
          <a:p>
            <a:pPr algn="r" rtl="1" eaLnBrk="1" hangingPunct="1">
              <a:lnSpc>
                <a:spcPct val="100000"/>
              </a:lnSpc>
              <a:spcBef>
                <a:spcPct val="0"/>
              </a:spcBef>
              <a:buFont typeface="Wingdings" panose="05000000000000000000" pitchFamily="2" charset="2"/>
              <a:buChar char="v"/>
            </a:pPr>
            <a:r>
              <a:rPr lang="ar-SA" altLang="zh-CN" sz="2600" dirty="0">
                <a:latin typeface="Times New Roman" panose="02020603050405020304" pitchFamily="18" charset="0"/>
                <a:ea typeface="华文楷体" pitchFamily="2" charset="-122"/>
              </a:rPr>
              <a:t>الرى بالتنقيط تحت الغطاء البلاستيكى يحسن من استخدام الاسمدة الذائبه بحوالى 15 %.</a:t>
            </a:r>
          </a:p>
          <a:p>
            <a:pPr algn="r" rtl="1" eaLnBrk="1" hangingPunct="1">
              <a:lnSpc>
                <a:spcPct val="100000"/>
              </a:lnSpc>
              <a:spcBef>
                <a:spcPct val="0"/>
              </a:spcBef>
              <a:buFont typeface="Wingdings" panose="05000000000000000000" pitchFamily="2" charset="2"/>
              <a:buChar char="v"/>
            </a:pPr>
            <a:r>
              <a:rPr lang="ar-SA" altLang="zh-CN" sz="2600" dirty="0">
                <a:solidFill>
                  <a:srgbClr val="0000CC"/>
                </a:solidFill>
                <a:latin typeface="Times New Roman" panose="02020603050405020304" pitchFamily="18" charset="0"/>
                <a:ea typeface="华文楷体" pitchFamily="2" charset="-122"/>
              </a:rPr>
              <a:t>الرى بالتنقيط تحت الغطاء البلاستيكى يعمل على خلق بيئه منخفضه للملوحة فى منطقة الجزور مما يسهل نمو المحاصيل ويزيد الانتاجية .</a:t>
            </a:r>
            <a:endParaRPr lang="zh-CN" altLang="en-US" sz="2600" dirty="0">
              <a:solidFill>
                <a:srgbClr val="0000CC"/>
              </a:solidFill>
              <a:latin typeface="Times New Roman" panose="02020603050405020304" pitchFamily="18" charset="0"/>
              <a:ea typeface="华文楷体" pitchFamily="2" charset="-122"/>
            </a:endParaRPr>
          </a:p>
        </p:txBody>
      </p:sp>
      <p:pic>
        <p:nvPicPr>
          <p:cNvPr id="2" name="播种机1.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05334" y="2745477"/>
            <a:ext cx="576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4006" y="4775794"/>
            <a:ext cx="2638346" cy="18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644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gradFill>
            <a:gsLst>
              <a:gs pos="0">
                <a:schemeClr val="accent1"/>
              </a:gs>
              <a:gs pos="100000">
                <a:srgbClr val="253C57"/>
              </a:gs>
            </a:gsLst>
          </a:gradFill>
        </p:spPr>
        <p:txBody>
          <a:bodyPr>
            <a:normAutofit/>
          </a:bodyPr>
          <a:lstStyle/>
          <a:p>
            <a:pPr eaLnBrk="1" hangingPunct="1"/>
            <a:r>
              <a:rPr lang="en-US" altLang="zh-CN" sz="3600" b="1" dirty="0">
                <a:solidFill>
                  <a:srgbClr val="FFFF00"/>
                </a:solidFill>
              </a:rPr>
              <a:t>Outline</a:t>
            </a:r>
          </a:p>
        </p:txBody>
      </p:sp>
      <p:cxnSp>
        <p:nvCxnSpPr>
          <p:cNvPr id="22531" name="直接连接符 3"/>
          <p:cNvCxnSpPr>
            <a:cxnSpLocks noChangeShapeType="1"/>
          </p:cNvCxnSpPr>
          <p:nvPr/>
        </p:nvCxnSpPr>
        <p:spPr bwMode="auto">
          <a:xfrm flipV="1">
            <a:off x="4090988" y="4005263"/>
            <a:ext cx="6119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532" name="内容占位符 2"/>
          <p:cNvSpPr txBox="1">
            <a:spLocks/>
          </p:cNvSpPr>
          <p:nvPr/>
        </p:nvSpPr>
        <p:spPr bwMode="auto">
          <a:xfrm>
            <a:off x="1981200" y="1268413"/>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buFont typeface="Wingdings" panose="05000000000000000000" pitchFamily="2" charset="2"/>
              <a:buChar char="v"/>
            </a:pPr>
            <a:r>
              <a:rPr lang="en-US" altLang="zh-CN" sz="3400">
                <a:latin typeface="Times New Roman" panose="02020603050405020304" pitchFamily="18" charset="0"/>
                <a:cs typeface="Times New Roman" panose="02020603050405020304" pitchFamily="18" charset="0"/>
              </a:rPr>
              <a:t> </a:t>
            </a: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مقدمة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الدقيقة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400">
                <a:solidFill>
                  <a:schemeClr val="accent1"/>
                </a:solidFill>
                <a:latin typeface="Times New Roman" panose="02020603050405020304" pitchFamily="18" charset="0"/>
                <a:cs typeface="Times New Roman" panose="02020603050405020304" pitchFamily="18" charset="0"/>
              </a:rPr>
              <a:t>الزراعة الذكية</a:t>
            </a:r>
            <a:endParaRPr lang="en-US" altLang="zh-CN" sz="3400">
              <a:solidFill>
                <a:schemeClr val="accent1"/>
              </a:solidFill>
              <a:latin typeface="Times New Roman" panose="02020603050405020304" pitchFamily="18" charset="0"/>
              <a:cs typeface="Times New Roman" panose="02020603050405020304" pitchFamily="18" charset="0"/>
            </a:endParaRPr>
          </a:p>
          <a:p>
            <a:pPr algn="r" rtl="1">
              <a:buFont typeface="Wingdings" panose="05000000000000000000" pitchFamily="2" charset="2"/>
              <a:buChar char="v"/>
            </a:pPr>
            <a:r>
              <a:rPr lang="ar-SA" sz="3600">
                <a:solidFill>
                  <a:srgbClr val="002060"/>
                </a:solidFill>
                <a:latin typeface="Calibri" panose="020F0502020204030204" pitchFamily="34" charset="0"/>
                <a:cs typeface="Arabic Typesetting" panose="03020402040406030203" pitchFamily="66" charset="-78"/>
              </a:rPr>
              <a:t>اثر استخدام الاقمار الصناعية على الزراعة</a:t>
            </a:r>
            <a:endParaRPr lang="en-US" sz="3600">
              <a:solidFill>
                <a:srgbClr val="002060"/>
              </a:solidFill>
              <a:latin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cs typeface="Arabic Typesetting" panose="03020402040406030203" pitchFamily="66" charset="-78"/>
              </a:rPr>
              <a:t>التطبيقات الزراعية باستخدام الاقمار الصناعية</a:t>
            </a:r>
            <a:endParaRPr lang="zh-CN" altLang="en-US" sz="3600">
              <a:solidFill>
                <a:srgbClr val="002060"/>
              </a:solidFill>
              <a:latin typeface="Calibri" panose="020F0502020204030204" pitchFamily="34" charset="0"/>
            </a:endParaRPr>
          </a:p>
        </p:txBody>
      </p:sp>
    </p:spTree>
    <p:extLst>
      <p:ext uri="{BB962C8B-B14F-4D97-AF65-F5344CB8AC3E}">
        <p14:creationId xmlns:p14="http://schemas.microsoft.com/office/powerpoint/2010/main" val="2395027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7751928" y="274638"/>
            <a:ext cx="3830472" cy="1143000"/>
          </a:xfrm>
          <a:gradFill>
            <a:gsLst>
              <a:gs pos="0">
                <a:schemeClr val="accent1"/>
              </a:gs>
              <a:gs pos="100000">
                <a:srgbClr val="253C57"/>
              </a:gs>
            </a:gsLst>
          </a:gradFill>
        </p:spPr>
        <p:txBody>
          <a:bodyPr/>
          <a:lstStyle/>
          <a:p>
            <a:pPr algn="r" rtl="1" eaLnBrk="1" hangingPunct="1"/>
            <a:r>
              <a:rPr lang="en-US" altLang="zh-CN" sz="3200" b="1" dirty="0"/>
              <a:t> </a:t>
            </a:r>
            <a:r>
              <a:rPr lang="ar-SA" altLang="zh-CN" sz="3600" b="1" dirty="0">
                <a:solidFill>
                  <a:srgbClr val="FFFF00"/>
                </a:solidFill>
              </a:rPr>
              <a:t>الزراعة الذكية</a:t>
            </a:r>
            <a:endParaRPr lang="en-US" altLang="zh-CN" sz="3600" b="1" dirty="0">
              <a:solidFill>
                <a:srgbClr val="FFFF00"/>
              </a:solidFill>
            </a:endParaRPr>
          </a:p>
        </p:txBody>
      </p:sp>
      <p:sp>
        <p:nvSpPr>
          <p:cNvPr id="23555" name="Rectangle 1"/>
          <p:cNvSpPr>
            <a:spLocks noChangeArrowheads="1"/>
          </p:cNvSpPr>
          <p:nvPr/>
        </p:nvSpPr>
        <p:spPr bwMode="auto">
          <a:xfrm>
            <a:off x="2711354" y="1417638"/>
            <a:ext cx="887104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8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إن الزراعة الذكية </a:t>
            </a:r>
            <a:r>
              <a:rPr lang="en-US" sz="38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(SA) </a:t>
            </a:r>
            <a:r>
              <a:rPr lang="ar-SA" sz="38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 عبارة عن نهج حديث يساعد في توجيه الإجراءات  اللازمة لتحويل وإعادة توجيه النظم الزراعية، لدعم التنمية بصورة فعالة وضمان الأمن الغذائي في وجود مناخ متغير. وتهدف الزراعة الذكية مناخيا إلى معالجة هدفين رئيسيين وهما (زيادة مستدامة في الإنتاجية الزراعية والدخل – التكيف وبناء القدرات.</a:t>
            </a:r>
          </a:p>
          <a:p>
            <a:pPr algn="r" rtl="1">
              <a:lnSpc>
                <a:spcPct val="100000"/>
              </a:lnSpc>
              <a:spcBef>
                <a:spcPct val="0"/>
              </a:spcBef>
              <a:buFontTx/>
              <a:buNone/>
            </a:pPr>
            <a:r>
              <a:rPr lang="ar-SA" sz="3800" dirty="0">
                <a:solidFill>
                  <a:srgbClr val="FF0000"/>
                </a:solidFill>
                <a:latin typeface="Calibri" panose="020F0502020204030204" pitchFamily="34" charset="0"/>
                <a:ea typeface="Calibri" panose="020F0502020204030204" pitchFamily="34" charset="0"/>
                <a:cs typeface="Arabic Typesetting" panose="03020402040406030203" pitchFamily="66" charset="-78"/>
              </a:rPr>
              <a:t>يتطلب تحقيق هذه الأهداف تغييرات في السلوك والاستراتيجيات والممارسات الزراعية من قبل الأسر الريفية، وذلك من خلال تحسين فرص حصولهم على تقنيات مرونة وزيادة المعرفة والمعلومات من أجل زيادة الإنتاجية، والمدخلات، ومعلومات السوق، والمعلومات التي تسهم في تنويع مصادر الدخل، هذا بالإضافة إلى تنظيم أنفسهم بشكل أفضل للعمل الجماعي.</a:t>
            </a:r>
            <a:endParaRPr lang="en-US" sz="3800" dirty="0">
              <a:solidFill>
                <a:srgbClr val="FF0000"/>
              </a:solidFill>
              <a:latin typeface="Calibri" panose="020F0502020204030204" pitchFamily="34" charset="0"/>
              <a:ea typeface="Calibri" panose="020F0502020204030204" pitchFamily="34" charset="0"/>
              <a:cs typeface="Arabic Typesetting" panose="03020402040406030203" pitchFamily="66" charset="-78"/>
            </a:endParaRPr>
          </a:p>
        </p:txBody>
      </p:sp>
      <p:pic>
        <p:nvPicPr>
          <p:cNvPr id="4" name="Picture 10" descr="绘图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5" y="2292825"/>
            <a:ext cx="2711354" cy="422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2"/>
          <p:cNvSpPr>
            <a:spLocks noChangeArrowheads="1"/>
          </p:cNvSpPr>
          <p:nvPr/>
        </p:nvSpPr>
        <p:spPr bwMode="auto">
          <a:xfrm>
            <a:off x="-45410" y="3802906"/>
            <a:ext cx="1310020"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r>
              <a:rPr lang="en-US" altLang="zh-CN" sz="1600" dirty="0">
                <a:latin typeface="Times New Roman" panose="02020603050405020304" pitchFamily="18" charset="0"/>
                <a:ea typeface="楷体_GB2312" pitchFamily="49" charset="-122"/>
                <a:cs typeface="Times New Roman" panose="02020603050405020304" pitchFamily="18" charset="0"/>
              </a:rPr>
              <a:t>User Segment</a:t>
            </a:r>
            <a:endParaRPr lang="zh-CN" altLang="en-US" sz="1600" dirty="0">
              <a:latin typeface="Times New Roman" panose="02020603050405020304" pitchFamily="18" charset="0"/>
              <a:ea typeface="楷体_GB2312" pitchFamily="49" charset="-122"/>
              <a:cs typeface="Times New Roman" panose="02020603050405020304" pitchFamily="18" charset="0"/>
            </a:endParaRPr>
          </a:p>
        </p:txBody>
      </p:sp>
      <p:sp>
        <p:nvSpPr>
          <p:cNvPr id="7" name="矩形 13"/>
          <p:cNvSpPr>
            <a:spLocks noChangeArrowheads="1"/>
          </p:cNvSpPr>
          <p:nvPr/>
        </p:nvSpPr>
        <p:spPr bwMode="auto">
          <a:xfrm>
            <a:off x="1881020" y="2415936"/>
            <a:ext cx="1066813"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r>
              <a:rPr lang="en-US" altLang="zh-CN" sz="1600" dirty="0">
                <a:latin typeface="Times New Roman" panose="02020603050405020304" pitchFamily="18" charset="0"/>
                <a:ea typeface="楷体_GB2312" pitchFamily="49" charset="-122"/>
                <a:cs typeface="Times New Roman" panose="02020603050405020304" pitchFamily="18" charset="0"/>
              </a:rPr>
              <a:t>Space Segment</a:t>
            </a:r>
            <a:endParaRPr lang="zh-CN" altLang="en-US" sz="1600" dirty="0">
              <a:latin typeface="Times New Roman" panose="02020603050405020304" pitchFamily="18" charset="0"/>
              <a:ea typeface="楷体_GB2312" pitchFamily="49" charset="-122"/>
              <a:cs typeface="Times New Roman" panose="02020603050405020304" pitchFamily="18" charset="0"/>
            </a:endParaRPr>
          </a:p>
        </p:txBody>
      </p:sp>
      <p:sp>
        <p:nvSpPr>
          <p:cNvPr id="8" name="矩形 4"/>
          <p:cNvSpPr>
            <a:spLocks noChangeArrowheads="1"/>
          </p:cNvSpPr>
          <p:nvPr/>
        </p:nvSpPr>
        <p:spPr bwMode="auto">
          <a:xfrm>
            <a:off x="1552935" y="5958244"/>
            <a:ext cx="1722982" cy="3397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r>
              <a:rPr lang="en-US" altLang="zh-CN" sz="1600" dirty="0">
                <a:latin typeface="Times New Roman" panose="02020603050405020304" pitchFamily="18" charset="0"/>
                <a:ea typeface="楷体_GB2312" pitchFamily="49" charset="-122"/>
                <a:cs typeface="Times New Roman" panose="02020603050405020304" pitchFamily="18" charset="0"/>
              </a:rPr>
              <a:t>Control Segment</a:t>
            </a:r>
            <a:endParaRPr lang="zh-CN" altLang="en-US" sz="1600" dirty="0">
              <a:latin typeface="Times New Roman" panose="02020603050405020304" pitchFamily="18" charset="0"/>
              <a:ea typeface="楷体_GB2312" pitchFamily="49" charset="-122"/>
              <a:cs typeface="Times New Roman" panose="02020603050405020304" pitchFamily="18" charset="0"/>
            </a:endParaRPr>
          </a:p>
        </p:txBody>
      </p:sp>
    </p:spTree>
    <p:extLst>
      <p:ext uri="{BB962C8B-B14F-4D97-AF65-F5344CB8AC3E}">
        <p14:creationId xmlns:p14="http://schemas.microsoft.com/office/powerpoint/2010/main" val="836309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536811" y="1876480"/>
            <a:ext cx="11118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just" rtl="1" eaLnBrk="1" hangingPunct="1">
              <a:lnSpc>
                <a:spcPct val="100000"/>
              </a:lnSpc>
              <a:spcBef>
                <a:spcPct val="0"/>
              </a:spcBef>
              <a:buFontTx/>
              <a:buNone/>
            </a:pPr>
            <a:r>
              <a:rPr lang="ar-SA" sz="3000" dirty="0">
                <a:latin typeface="Times New Roman" panose="02020603050405020304" pitchFamily="18" charset="0"/>
                <a:ea typeface="楷体_GB2312" pitchFamily="49" charset="-122"/>
                <a:cs typeface="Times New Roman" panose="02020603050405020304" pitchFamily="18" charset="0"/>
              </a:rPr>
              <a:t>استمرار نمو سكان العالم إلى جانب خفض الموارد المتاحة يشكل هاجسا فى استخدام الموارد بصورة امثل. وهذا أمر مهم جدا خصوصا في مجال إنتاج الأغذية واستغلال التربة</a:t>
            </a:r>
            <a:r>
              <a:rPr lang="en-US" sz="2400" dirty="0">
                <a:solidFill>
                  <a:schemeClr val="bg1"/>
                </a:solidFill>
                <a:latin typeface="Times New Roman" panose="02020603050405020304" pitchFamily="18" charset="0"/>
                <a:ea typeface="楷体_GB2312" pitchFamily="49" charset="-122"/>
                <a:cs typeface="Times New Roman" panose="02020603050405020304" pitchFamily="18" charset="0"/>
              </a:rPr>
              <a:t>)</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5518" y="2934815"/>
            <a:ext cx="7700962"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9148" y="4500884"/>
            <a:ext cx="11509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标题 1"/>
          <p:cNvSpPr>
            <a:spLocks noGrp="1"/>
          </p:cNvSpPr>
          <p:nvPr>
            <p:ph type="title"/>
          </p:nvPr>
        </p:nvSpPr>
        <p:spPr>
          <a:xfrm>
            <a:off x="6387152" y="274638"/>
            <a:ext cx="5195248" cy="1143000"/>
          </a:xfrm>
          <a:gradFill>
            <a:gsLst>
              <a:gs pos="0">
                <a:schemeClr val="accent1"/>
              </a:gs>
              <a:gs pos="100000">
                <a:srgbClr val="253C57"/>
              </a:gs>
            </a:gsLst>
          </a:gradFill>
        </p:spPr>
        <p:txBody>
          <a:bodyPr/>
          <a:lstStyle/>
          <a:p>
            <a:pPr algn="r" rtl="1" eaLnBrk="1" hangingPunct="1"/>
            <a:r>
              <a:rPr lang="ar-SA" altLang="zh-CN" sz="3600" b="1" dirty="0"/>
              <a:t> </a:t>
            </a:r>
            <a:r>
              <a:rPr lang="ar-SA" altLang="zh-CN" sz="3600" b="1" dirty="0">
                <a:solidFill>
                  <a:srgbClr val="FFFF00"/>
                </a:solidFill>
              </a:rPr>
              <a:t>لماذا نحتاج الزراعية الذكية؟</a:t>
            </a:r>
            <a:endParaRPr lang="en-US" altLang="zh-CN" sz="3600" b="1" dirty="0">
              <a:solidFill>
                <a:srgbClr val="FFFF00"/>
              </a:solidFill>
            </a:endParaRPr>
          </a:p>
        </p:txBody>
      </p:sp>
    </p:spTree>
    <p:extLst>
      <p:ext uri="{BB962C8B-B14F-4D97-AF65-F5344CB8AC3E}">
        <p14:creationId xmlns:p14="http://schemas.microsoft.com/office/powerpoint/2010/main" val="3334559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6441742" y="274638"/>
            <a:ext cx="5140657" cy="1143000"/>
          </a:xfrm>
          <a:gradFill>
            <a:gsLst>
              <a:gs pos="0">
                <a:schemeClr val="accent1"/>
              </a:gs>
              <a:gs pos="100000">
                <a:srgbClr val="253C57"/>
              </a:gs>
            </a:gsLst>
          </a:gradFill>
        </p:spPr>
        <p:txBody>
          <a:bodyPr/>
          <a:lstStyle/>
          <a:p>
            <a:pPr algn="r" rtl="1" eaLnBrk="1" hangingPunct="1"/>
            <a:r>
              <a:rPr lang="ar-SA" altLang="zh-CN" sz="3600" b="1" dirty="0"/>
              <a:t> </a:t>
            </a:r>
            <a:r>
              <a:rPr lang="ar-SA" altLang="zh-CN" sz="3600" b="1" dirty="0">
                <a:solidFill>
                  <a:srgbClr val="FFFF00"/>
                </a:solidFill>
              </a:rPr>
              <a:t>لماذا نحتاج الزراعية الذكية؟</a:t>
            </a:r>
            <a:endParaRPr lang="en-US" altLang="zh-CN" sz="3600" b="1" dirty="0">
              <a:solidFill>
                <a:srgbClr val="FFFF00"/>
              </a:solidFill>
            </a:endParaRPr>
          </a:p>
        </p:txBody>
      </p:sp>
      <p:sp>
        <p:nvSpPr>
          <p:cNvPr id="25603" name="Rectangle 2"/>
          <p:cNvSpPr>
            <a:spLocks noChangeArrowheads="1"/>
          </p:cNvSpPr>
          <p:nvPr/>
        </p:nvSpPr>
        <p:spPr bwMode="auto">
          <a:xfrm>
            <a:off x="609600" y="1469599"/>
            <a:ext cx="112776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400" b="0" dirty="0">
                <a:latin typeface="Times New Roman" panose="02020603050405020304" pitchFamily="18" charset="0"/>
                <a:ea typeface="楷体_GB2312" pitchFamily="49" charset="-122"/>
                <a:cs typeface="Times New Roman" panose="02020603050405020304" pitchFamily="18" charset="0"/>
              </a:rPr>
              <a:t>في جميع أنحاء العالم، الاستثمار في البحوث والتكنولوجيا في الزراعة الذكية قد زاد بصورة كبيرة خلال العقود الماضية.</a:t>
            </a:r>
            <a:r>
              <a:rPr lang="en-US" sz="3400" b="0" dirty="0">
                <a:latin typeface="Times New Roman" panose="02020603050405020304" pitchFamily="18" charset="0"/>
                <a:ea typeface="楷体_GB2312" pitchFamily="49" charset="-122"/>
                <a:cs typeface="Times New Roman" panose="02020603050405020304" pitchFamily="18" charset="0"/>
              </a:rPr>
              <a:t> </a:t>
            </a:r>
            <a:r>
              <a:rPr lang="ar-SA" sz="3400" b="0" dirty="0">
                <a:latin typeface="Times New Roman" panose="02020603050405020304" pitchFamily="18" charset="0"/>
                <a:ea typeface="楷体_GB2312" pitchFamily="49" charset="-122"/>
                <a:cs typeface="Times New Roman" panose="02020603050405020304" pitchFamily="18" charset="0"/>
              </a:rPr>
              <a:t>التقدم في البحوث الزراعية، جنبا إلى جنب مع تطبيق الزراعة الذكية على الحقول و المراعي، يمكن أن توفر فوائد اقتصادية وبيئية كبيرة</a:t>
            </a:r>
            <a:endParaRPr lang="en-US" sz="3400" b="0" dirty="0">
              <a:latin typeface="Times New Roman" panose="02020603050405020304" pitchFamily="18" charset="0"/>
              <a:ea typeface="楷体_GB2312" pitchFamily="49" charset="-122"/>
              <a:cs typeface="Times New Roman" panose="02020603050405020304" pitchFamily="18" charset="0"/>
            </a:endParaRPr>
          </a:p>
        </p:txBody>
      </p:sp>
      <p:grpSp>
        <p:nvGrpSpPr>
          <p:cNvPr id="25604" name="Group 4"/>
          <p:cNvGrpSpPr>
            <a:grpSpLocks/>
          </p:cNvGrpSpPr>
          <p:nvPr/>
        </p:nvGrpSpPr>
        <p:grpSpPr bwMode="auto">
          <a:xfrm>
            <a:off x="4811641" y="3996640"/>
            <a:ext cx="4897438" cy="2592387"/>
            <a:chOff x="657" y="2069"/>
            <a:chExt cx="3085" cy="1633"/>
          </a:xfrm>
        </p:grpSpPr>
        <p:pic>
          <p:nvPicPr>
            <p:cNvPr id="25607" name="Picture 5" descr="The shape of the Earth"/>
            <p:cNvPicPr>
              <a:picLocks noChangeAspect="1" noChangeArrowheads="1"/>
            </p:cNvPicPr>
            <p:nvPr/>
          </p:nvPicPr>
          <p:blipFill>
            <a:blip r:embed="rId2">
              <a:extLst>
                <a:ext uri="{28A0092B-C50C-407E-A947-70E740481C1C}">
                  <a14:useLocalDpi xmlns:a14="http://schemas.microsoft.com/office/drawing/2010/main" val="0"/>
                </a:ext>
              </a:extLst>
            </a:blip>
            <a:srcRect t="9077" r="23476" b="63181"/>
            <a:stretch>
              <a:fillRect/>
            </a:stretch>
          </p:blipFill>
          <p:spPr bwMode="auto">
            <a:xfrm>
              <a:off x="657" y="2614"/>
              <a:ext cx="3085"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Freeform 6"/>
            <p:cNvSpPr>
              <a:spLocks noChangeAspect="1"/>
            </p:cNvSpPr>
            <p:nvPr/>
          </p:nvSpPr>
          <p:spPr bwMode="auto">
            <a:xfrm>
              <a:off x="3061" y="2252"/>
              <a:ext cx="104" cy="182"/>
            </a:xfrm>
            <a:custGeom>
              <a:avLst/>
              <a:gdLst>
                <a:gd name="T0" fmla="*/ 1 w 160"/>
                <a:gd name="T1" fmla="*/ 1 h 272"/>
                <a:gd name="T2" fmla="*/ 1 w 160"/>
                <a:gd name="T3" fmla="*/ 1 h 272"/>
                <a:gd name="T4" fmla="*/ 1 w 160"/>
                <a:gd name="T5" fmla="*/ 1 h 272"/>
                <a:gd name="T6" fmla="*/ 1 w 160"/>
                <a:gd name="T7" fmla="*/ 1 h 272"/>
                <a:gd name="T8" fmla="*/ 1 w 160"/>
                <a:gd name="T9" fmla="*/ 1 h 272"/>
                <a:gd name="T10" fmla="*/ 1 w 160"/>
                <a:gd name="T11" fmla="*/ 0 h 272"/>
                <a:gd name="T12" fmla="*/ 1 w 160"/>
                <a:gd name="T13" fmla="*/ 0 h 272"/>
                <a:gd name="T14" fmla="*/ 1 w 160"/>
                <a:gd name="T15" fmla="*/ 1 h 272"/>
                <a:gd name="T16" fmla="*/ 1 w 160"/>
                <a:gd name="T17" fmla="*/ 1 h 272"/>
                <a:gd name="T18" fmla="*/ 1 w 160"/>
                <a:gd name="T19" fmla="*/ 1 h 272"/>
                <a:gd name="T20" fmla="*/ 1 w 160"/>
                <a:gd name="T21" fmla="*/ 1 h 272"/>
                <a:gd name="T22" fmla="*/ 1 w 160"/>
                <a:gd name="T23" fmla="*/ 1 h 272"/>
                <a:gd name="T24" fmla="*/ 1 w 160"/>
                <a:gd name="T25" fmla="*/ 1 h 272"/>
                <a:gd name="T26" fmla="*/ 1 w 160"/>
                <a:gd name="T27" fmla="*/ 1 h 272"/>
                <a:gd name="T28" fmla="*/ 1 w 160"/>
                <a:gd name="T29" fmla="*/ 1 h 272"/>
                <a:gd name="T30" fmla="*/ 1 w 160"/>
                <a:gd name="T31" fmla="*/ 1 h 272"/>
                <a:gd name="T32" fmla="*/ 1 w 160"/>
                <a:gd name="T33" fmla="*/ 1 h 272"/>
                <a:gd name="T34" fmla="*/ 1 w 160"/>
                <a:gd name="T35" fmla="*/ 1 h 272"/>
                <a:gd name="T36" fmla="*/ 1 w 160"/>
                <a:gd name="T37" fmla="*/ 1 h 272"/>
                <a:gd name="T38" fmla="*/ 1 w 160"/>
                <a:gd name="T39" fmla="*/ 1 h 272"/>
                <a:gd name="T40" fmla="*/ 1 w 160"/>
                <a:gd name="T41" fmla="*/ 1 h 272"/>
                <a:gd name="T42" fmla="*/ 1 w 160"/>
                <a:gd name="T43" fmla="*/ 1 h 272"/>
                <a:gd name="T44" fmla="*/ 1 w 160"/>
                <a:gd name="T45" fmla="*/ 1 h 272"/>
                <a:gd name="T46" fmla="*/ 1 w 160"/>
                <a:gd name="T47" fmla="*/ 1 h 272"/>
                <a:gd name="T48" fmla="*/ 1 w 160"/>
                <a:gd name="T49" fmla="*/ 1 h 272"/>
                <a:gd name="T50" fmla="*/ 1 w 160"/>
                <a:gd name="T51" fmla="*/ 1 h 272"/>
                <a:gd name="T52" fmla="*/ 1 w 160"/>
                <a:gd name="T53" fmla="*/ 1 h 272"/>
                <a:gd name="T54" fmla="*/ 1 w 160"/>
                <a:gd name="T55" fmla="*/ 1 h 272"/>
                <a:gd name="T56" fmla="*/ 1 w 160"/>
                <a:gd name="T57" fmla="*/ 1 h 272"/>
                <a:gd name="T58" fmla="*/ 1 w 160"/>
                <a:gd name="T59" fmla="*/ 1 h 272"/>
                <a:gd name="T60" fmla="*/ 1 w 160"/>
                <a:gd name="T61" fmla="*/ 1 h 272"/>
                <a:gd name="T62" fmla="*/ 0 w 160"/>
                <a:gd name="T63" fmla="*/ 1 h 272"/>
                <a:gd name="T64" fmla="*/ 0 w 160"/>
                <a:gd name="T65" fmla="*/ 1 h 272"/>
                <a:gd name="T66" fmla="*/ 1 w 160"/>
                <a:gd name="T67" fmla="*/ 1 h 272"/>
                <a:gd name="T68" fmla="*/ 1 w 160"/>
                <a:gd name="T69" fmla="*/ 1 h 272"/>
                <a:gd name="T70" fmla="*/ 1 w 160"/>
                <a:gd name="T71" fmla="*/ 1 h 272"/>
                <a:gd name="T72" fmla="*/ 1 w 160"/>
                <a:gd name="T73" fmla="*/ 1 h 272"/>
                <a:gd name="T74" fmla="*/ 1 w 160"/>
                <a:gd name="T75" fmla="*/ 1 h 272"/>
                <a:gd name="T76" fmla="*/ 1 w 160"/>
                <a:gd name="T77" fmla="*/ 1 h 272"/>
                <a:gd name="T78" fmla="*/ 1 w 160"/>
                <a:gd name="T79" fmla="*/ 1 h 272"/>
                <a:gd name="T80" fmla="*/ 1 w 160"/>
                <a:gd name="T81" fmla="*/ 1 h 272"/>
                <a:gd name="T82" fmla="*/ 1 w 160"/>
                <a:gd name="T83" fmla="*/ 1 h 2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272">
                  <a:moveTo>
                    <a:pt x="16" y="80"/>
                  </a:moveTo>
                  <a:lnTo>
                    <a:pt x="48" y="72"/>
                  </a:lnTo>
                  <a:lnTo>
                    <a:pt x="80" y="64"/>
                  </a:lnTo>
                  <a:lnTo>
                    <a:pt x="80" y="40"/>
                  </a:lnTo>
                  <a:lnTo>
                    <a:pt x="72" y="16"/>
                  </a:lnTo>
                  <a:lnTo>
                    <a:pt x="56" y="0"/>
                  </a:lnTo>
                  <a:lnTo>
                    <a:pt x="72" y="0"/>
                  </a:lnTo>
                  <a:lnTo>
                    <a:pt x="88" y="16"/>
                  </a:lnTo>
                  <a:lnTo>
                    <a:pt x="96" y="40"/>
                  </a:lnTo>
                  <a:lnTo>
                    <a:pt x="96" y="72"/>
                  </a:lnTo>
                  <a:lnTo>
                    <a:pt x="120" y="72"/>
                  </a:lnTo>
                  <a:lnTo>
                    <a:pt x="144" y="80"/>
                  </a:lnTo>
                  <a:lnTo>
                    <a:pt x="136" y="88"/>
                  </a:lnTo>
                  <a:lnTo>
                    <a:pt x="112" y="88"/>
                  </a:lnTo>
                  <a:lnTo>
                    <a:pt x="96" y="88"/>
                  </a:lnTo>
                  <a:lnTo>
                    <a:pt x="112" y="112"/>
                  </a:lnTo>
                  <a:lnTo>
                    <a:pt x="112" y="152"/>
                  </a:lnTo>
                  <a:lnTo>
                    <a:pt x="104" y="192"/>
                  </a:lnTo>
                  <a:lnTo>
                    <a:pt x="128" y="192"/>
                  </a:lnTo>
                  <a:lnTo>
                    <a:pt x="160" y="208"/>
                  </a:lnTo>
                  <a:lnTo>
                    <a:pt x="160" y="224"/>
                  </a:lnTo>
                  <a:lnTo>
                    <a:pt x="136" y="216"/>
                  </a:lnTo>
                  <a:lnTo>
                    <a:pt x="104" y="208"/>
                  </a:lnTo>
                  <a:lnTo>
                    <a:pt x="96" y="240"/>
                  </a:lnTo>
                  <a:lnTo>
                    <a:pt x="80" y="272"/>
                  </a:lnTo>
                  <a:lnTo>
                    <a:pt x="72" y="272"/>
                  </a:lnTo>
                  <a:lnTo>
                    <a:pt x="80" y="248"/>
                  </a:lnTo>
                  <a:lnTo>
                    <a:pt x="80" y="224"/>
                  </a:lnTo>
                  <a:lnTo>
                    <a:pt x="88" y="208"/>
                  </a:lnTo>
                  <a:lnTo>
                    <a:pt x="56" y="200"/>
                  </a:lnTo>
                  <a:lnTo>
                    <a:pt x="24" y="200"/>
                  </a:lnTo>
                  <a:lnTo>
                    <a:pt x="0" y="192"/>
                  </a:lnTo>
                  <a:lnTo>
                    <a:pt x="0" y="184"/>
                  </a:lnTo>
                  <a:lnTo>
                    <a:pt x="24" y="184"/>
                  </a:lnTo>
                  <a:lnTo>
                    <a:pt x="48" y="192"/>
                  </a:lnTo>
                  <a:lnTo>
                    <a:pt x="88" y="192"/>
                  </a:lnTo>
                  <a:lnTo>
                    <a:pt x="96" y="160"/>
                  </a:lnTo>
                  <a:lnTo>
                    <a:pt x="88" y="136"/>
                  </a:lnTo>
                  <a:lnTo>
                    <a:pt x="88" y="104"/>
                  </a:lnTo>
                  <a:lnTo>
                    <a:pt x="80" y="80"/>
                  </a:lnTo>
                  <a:lnTo>
                    <a:pt x="16" y="96"/>
                  </a:lnTo>
                  <a:lnTo>
                    <a:pt x="1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Freeform 7"/>
            <p:cNvSpPr>
              <a:spLocks noChangeAspect="1"/>
            </p:cNvSpPr>
            <p:nvPr/>
          </p:nvSpPr>
          <p:spPr bwMode="auto">
            <a:xfrm>
              <a:off x="2935" y="2069"/>
              <a:ext cx="172" cy="155"/>
            </a:xfrm>
            <a:custGeom>
              <a:avLst/>
              <a:gdLst>
                <a:gd name="T0" fmla="*/ 1 w 264"/>
                <a:gd name="T1" fmla="*/ 1 h 232"/>
                <a:gd name="T2" fmla="*/ 1 w 264"/>
                <a:gd name="T3" fmla="*/ 1 h 232"/>
                <a:gd name="T4" fmla="*/ 1 w 264"/>
                <a:gd name="T5" fmla="*/ 1 h 232"/>
                <a:gd name="T6" fmla="*/ 1 w 264"/>
                <a:gd name="T7" fmla="*/ 1 h 232"/>
                <a:gd name="T8" fmla="*/ 1 w 264"/>
                <a:gd name="T9" fmla="*/ 1 h 232"/>
                <a:gd name="T10" fmla="*/ 1 w 264"/>
                <a:gd name="T11" fmla="*/ 0 h 232"/>
                <a:gd name="T12" fmla="*/ 1 w 264"/>
                <a:gd name="T13" fmla="*/ 1 h 232"/>
                <a:gd name="T14" fmla="*/ 1 w 264"/>
                <a:gd name="T15" fmla="*/ 1 h 232"/>
                <a:gd name="T16" fmla="*/ 1 w 264"/>
                <a:gd name="T17" fmla="*/ 1 h 232"/>
                <a:gd name="T18" fmla="*/ 1 w 264"/>
                <a:gd name="T19" fmla="*/ 1 h 232"/>
                <a:gd name="T20" fmla="*/ 1 w 264"/>
                <a:gd name="T21" fmla="*/ 1 h 232"/>
                <a:gd name="T22" fmla="*/ 1 w 264"/>
                <a:gd name="T23" fmla="*/ 1 h 232"/>
                <a:gd name="T24" fmla="*/ 1 w 264"/>
                <a:gd name="T25" fmla="*/ 1 h 232"/>
                <a:gd name="T26" fmla="*/ 1 w 264"/>
                <a:gd name="T27" fmla="*/ 1 h 232"/>
                <a:gd name="T28" fmla="*/ 1 w 264"/>
                <a:gd name="T29" fmla="*/ 1 h 232"/>
                <a:gd name="T30" fmla="*/ 1 w 264"/>
                <a:gd name="T31" fmla="*/ 1 h 232"/>
                <a:gd name="T32" fmla="*/ 1 w 264"/>
                <a:gd name="T33" fmla="*/ 1 h 232"/>
                <a:gd name="T34" fmla="*/ 1 w 264"/>
                <a:gd name="T35" fmla="*/ 1 h 232"/>
                <a:gd name="T36" fmla="*/ 1 w 264"/>
                <a:gd name="T37" fmla="*/ 1 h 232"/>
                <a:gd name="T38" fmla="*/ 1 w 264"/>
                <a:gd name="T39" fmla="*/ 1 h 232"/>
                <a:gd name="T40" fmla="*/ 1 w 264"/>
                <a:gd name="T41" fmla="*/ 1 h 232"/>
                <a:gd name="T42" fmla="*/ 1 w 264"/>
                <a:gd name="T43" fmla="*/ 1 h 232"/>
                <a:gd name="T44" fmla="*/ 0 w 264"/>
                <a:gd name="T45" fmla="*/ 1 h 232"/>
                <a:gd name="T46" fmla="*/ 0 w 264"/>
                <a:gd name="T47" fmla="*/ 1 h 232"/>
                <a:gd name="T48" fmla="*/ 1 w 264"/>
                <a:gd name="T49" fmla="*/ 1 h 232"/>
                <a:gd name="T50" fmla="*/ 1 w 264"/>
                <a:gd name="T51" fmla="*/ 1 h 232"/>
                <a:gd name="T52" fmla="*/ 1 w 264"/>
                <a:gd name="T53" fmla="*/ 1 h 2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4" h="232">
                  <a:moveTo>
                    <a:pt x="96" y="112"/>
                  </a:moveTo>
                  <a:lnTo>
                    <a:pt x="104" y="72"/>
                  </a:lnTo>
                  <a:lnTo>
                    <a:pt x="120" y="40"/>
                  </a:lnTo>
                  <a:lnTo>
                    <a:pt x="152" y="16"/>
                  </a:lnTo>
                  <a:lnTo>
                    <a:pt x="176" y="8"/>
                  </a:lnTo>
                  <a:lnTo>
                    <a:pt x="200" y="0"/>
                  </a:lnTo>
                  <a:lnTo>
                    <a:pt x="224" y="8"/>
                  </a:lnTo>
                  <a:lnTo>
                    <a:pt x="248" y="32"/>
                  </a:lnTo>
                  <a:lnTo>
                    <a:pt x="264" y="64"/>
                  </a:lnTo>
                  <a:lnTo>
                    <a:pt x="264" y="104"/>
                  </a:lnTo>
                  <a:lnTo>
                    <a:pt x="264" y="152"/>
                  </a:lnTo>
                  <a:lnTo>
                    <a:pt x="248" y="184"/>
                  </a:lnTo>
                  <a:lnTo>
                    <a:pt x="232" y="216"/>
                  </a:lnTo>
                  <a:lnTo>
                    <a:pt x="208" y="232"/>
                  </a:lnTo>
                  <a:lnTo>
                    <a:pt x="184" y="232"/>
                  </a:lnTo>
                  <a:lnTo>
                    <a:pt x="152" y="232"/>
                  </a:lnTo>
                  <a:lnTo>
                    <a:pt x="128" y="216"/>
                  </a:lnTo>
                  <a:lnTo>
                    <a:pt x="112" y="192"/>
                  </a:lnTo>
                  <a:lnTo>
                    <a:pt x="96" y="160"/>
                  </a:lnTo>
                  <a:lnTo>
                    <a:pt x="96" y="136"/>
                  </a:lnTo>
                  <a:lnTo>
                    <a:pt x="56" y="144"/>
                  </a:lnTo>
                  <a:lnTo>
                    <a:pt x="16" y="160"/>
                  </a:lnTo>
                  <a:lnTo>
                    <a:pt x="0" y="160"/>
                  </a:lnTo>
                  <a:lnTo>
                    <a:pt x="0" y="136"/>
                  </a:lnTo>
                  <a:lnTo>
                    <a:pt x="24" y="120"/>
                  </a:lnTo>
                  <a:lnTo>
                    <a:pt x="48" y="120"/>
                  </a:lnTo>
                  <a:lnTo>
                    <a:pt x="96"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8"/>
            <p:cNvSpPr>
              <a:spLocks noChangeAspect="1"/>
            </p:cNvSpPr>
            <p:nvPr/>
          </p:nvSpPr>
          <p:spPr bwMode="auto">
            <a:xfrm>
              <a:off x="2988" y="2235"/>
              <a:ext cx="129" cy="274"/>
            </a:xfrm>
            <a:custGeom>
              <a:avLst/>
              <a:gdLst>
                <a:gd name="T0" fmla="*/ 1 w 200"/>
                <a:gd name="T1" fmla="*/ 1 h 408"/>
                <a:gd name="T2" fmla="*/ 1 w 200"/>
                <a:gd name="T3" fmla="*/ 1 h 408"/>
                <a:gd name="T4" fmla="*/ 1 w 200"/>
                <a:gd name="T5" fmla="*/ 0 h 408"/>
                <a:gd name="T6" fmla="*/ 1 w 200"/>
                <a:gd name="T7" fmla="*/ 0 h 408"/>
                <a:gd name="T8" fmla="*/ 1 w 200"/>
                <a:gd name="T9" fmla="*/ 0 h 408"/>
                <a:gd name="T10" fmla="*/ 1 w 200"/>
                <a:gd name="T11" fmla="*/ 1 h 408"/>
                <a:gd name="T12" fmla="*/ 1 w 200"/>
                <a:gd name="T13" fmla="*/ 1 h 408"/>
                <a:gd name="T14" fmla="*/ 1 w 200"/>
                <a:gd name="T15" fmla="*/ 1 h 408"/>
                <a:gd name="T16" fmla="*/ 1 w 200"/>
                <a:gd name="T17" fmla="*/ 1 h 408"/>
                <a:gd name="T18" fmla="*/ 1 w 200"/>
                <a:gd name="T19" fmla="*/ 1 h 408"/>
                <a:gd name="T20" fmla="*/ 1 w 200"/>
                <a:gd name="T21" fmla="*/ 1 h 408"/>
                <a:gd name="T22" fmla="*/ 1 w 200"/>
                <a:gd name="T23" fmla="*/ 1 h 408"/>
                <a:gd name="T24" fmla="*/ 1 w 200"/>
                <a:gd name="T25" fmla="*/ 1 h 408"/>
                <a:gd name="T26" fmla="*/ 1 w 200"/>
                <a:gd name="T27" fmla="*/ 1 h 408"/>
                <a:gd name="T28" fmla="*/ 1 w 200"/>
                <a:gd name="T29" fmla="*/ 1 h 408"/>
                <a:gd name="T30" fmla="*/ 1 w 200"/>
                <a:gd name="T31" fmla="*/ 1 h 408"/>
                <a:gd name="T32" fmla="*/ 1 w 200"/>
                <a:gd name="T33" fmla="*/ 1 h 408"/>
                <a:gd name="T34" fmla="*/ 1 w 200"/>
                <a:gd name="T35" fmla="*/ 1 h 408"/>
                <a:gd name="T36" fmla="*/ 1 w 200"/>
                <a:gd name="T37" fmla="*/ 1 h 408"/>
                <a:gd name="T38" fmla="*/ 1 w 200"/>
                <a:gd name="T39" fmla="*/ 1 h 408"/>
                <a:gd name="T40" fmla="*/ 1 w 200"/>
                <a:gd name="T41" fmla="*/ 1 h 408"/>
                <a:gd name="T42" fmla="*/ 1 w 200"/>
                <a:gd name="T43" fmla="*/ 1 h 408"/>
                <a:gd name="T44" fmla="*/ 1 w 200"/>
                <a:gd name="T45" fmla="*/ 1 h 408"/>
                <a:gd name="T46" fmla="*/ 0 w 200"/>
                <a:gd name="T47" fmla="*/ 1 h 408"/>
                <a:gd name="T48" fmla="*/ 1 w 200"/>
                <a:gd name="T49" fmla="*/ 1 h 408"/>
                <a:gd name="T50" fmla="*/ 0 w 200"/>
                <a:gd name="T51" fmla="*/ 1 h 408"/>
                <a:gd name="T52" fmla="*/ 1 w 200"/>
                <a:gd name="T53" fmla="*/ 1 h 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0" h="408">
                  <a:moveTo>
                    <a:pt x="8" y="56"/>
                  </a:moveTo>
                  <a:lnTo>
                    <a:pt x="24" y="24"/>
                  </a:lnTo>
                  <a:lnTo>
                    <a:pt x="56" y="0"/>
                  </a:lnTo>
                  <a:lnTo>
                    <a:pt x="88" y="0"/>
                  </a:lnTo>
                  <a:lnTo>
                    <a:pt x="112" y="0"/>
                  </a:lnTo>
                  <a:lnTo>
                    <a:pt x="128" y="16"/>
                  </a:lnTo>
                  <a:lnTo>
                    <a:pt x="136" y="40"/>
                  </a:lnTo>
                  <a:lnTo>
                    <a:pt x="144" y="72"/>
                  </a:lnTo>
                  <a:lnTo>
                    <a:pt x="144" y="112"/>
                  </a:lnTo>
                  <a:lnTo>
                    <a:pt x="136" y="152"/>
                  </a:lnTo>
                  <a:lnTo>
                    <a:pt x="136" y="200"/>
                  </a:lnTo>
                  <a:lnTo>
                    <a:pt x="144" y="256"/>
                  </a:lnTo>
                  <a:lnTo>
                    <a:pt x="168" y="288"/>
                  </a:lnTo>
                  <a:lnTo>
                    <a:pt x="192" y="304"/>
                  </a:lnTo>
                  <a:lnTo>
                    <a:pt x="200" y="328"/>
                  </a:lnTo>
                  <a:lnTo>
                    <a:pt x="200" y="360"/>
                  </a:lnTo>
                  <a:lnTo>
                    <a:pt x="184" y="392"/>
                  </a:lnTo>
                  <a:lnTo>
                    <a:pt x="136" y="408"/>
                  </a:lnTo>
                  <a:lnTo>
                    <a:pt x="112" y="392"/>
                  </a:lnTo>
                  <a:lnTo>
                    <a:pt x="88" y="392"/>
                  </a:lnTo>
                  <a:lnTo>
                    <a:pt x="56" y="360"/>
                  </a:lnTo>
                  <a:lnTo>
                    <a:pt x="24" y="320"/>
                  </a:lnTo>
                  <a:lnTo>
                    <a:pt x="8" y="264"/>
                  </a:lnTo>
                  <a:lnTo>
                    <a:pt x="0" y="208"/>
                  </a:lnTo>
                  <a:lnTo>
                    <a:pt x="8" y="152"/>
                  </a:lnTo>
                  <a:lnTo>
                    <a:pt x="0" y="96"/>
                  </a:lnTo>
                  <a:lnTo>
                    <a:pt x="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9"/>
            <p:cNvSpPr>
              <a:spLocks noChangeAspect="1"/>
            </p:cNvSpPr>
            <p:nvPr/>
          </p:nvSpPr>
          <p:spPr bwMode="auto">
            <a:xfrm>
              <a:off x="2789" y="2241"/>
              <a:ext cx="251" cy="166"/>
            </a:xfrm>
            <a:custGeom>
              <a:avLst/>
              <a:gdLst>
                <a:gd name="T0" fmla="*/ 1 w 384"/>
                <a:gd name="T1" fmla="*/ 1 h 248"/>
                <a:gd name="T2" fmla="*/ 1 w 384"/>
                <a:gd name="T3" fmla="*/ 1 h 248"/>
                <a:gd name="T4" fmla="*/ 1 w 384"/>
                <a:gd name="T5" fmla="*/ 0 h 248"/>
                <a:gd name="T6" fmla="*/ 1 w 384"/>
                <a:gd name="T7" fmla="*/ 1 h 248"/>
                <a:gd name="T8" fmla="*/ 1 w 384"/>
                <a:gd name="T9" fmla="*/ 1 h 248"/>
                <a:gd name="T10" fmla="*/ 1 w 384"/>
                <a:gd name="T11" fmla="*/ 1 h 248"/>
                <a:gd name="T12" fmla="*/ 1 w 384"/>
                <a:gd name="T13" fmla="*/ 1 h 248"/>
                <a:gd name="T14" fmla="*/ 1 w 384"/>
                <a:gd name="T15" fmla="*/ 1 h 248"/>
                <a:gd name="T16" fmla="*/ 1 w 384"/>
                <a:gd name="T17" fmla="*/ 1 h 248"/>
                <a:gd name="T18" fmla="*/ 1 w 384"/>
                <a:gd name="T19" fmla="*/ 1 h 248"/>
                <a:gd name="T20" fmla="*/ 1 w 384"/>
                <a:gd name="T21" fmla="*/ 1 h 248"/>
                <a:gd name="T22" fmla="*/ 1 w 384"/>
                <a:gd name="T23" fmla="*/ 1 h 248"/>
                <a:gd name="T24" fmla="*/ 0 w 384"/>
                <a:gd name="T25" fmla="*/ 1 h 248"/>
                <a:gd name="T26" fmla="*/ 1 w 384"/>
                <a:gd name="T27" fmla="*/ 1 h 248"/>
                <a:gd name="T28" fmla="*/ 1 w 384"/>
                <a:gd name="T29" fmla="*/ 1 h 248"/>
                <a:gd name="T30" fmla="*/ 1 w 384"/>
                <a:gd name="T31" fmla="*/ 1 h 248"/>
                <a:gd name="T32" fmla="*/ 1 w 384"/>
                <a:gd name="T33" fmla="*/ 1 h 248"/>
                <a:gd name="T34" fmla="*/ 1 w 384"/>
                <a:gd name="T35" fmla="*/ 1 h 248"/>
                <a:gd name="T36" fmla="*/ 1 w 384"/>
                <a:gd name="T37" fmla="*/ 1 h 248"/>
                <a:gd name="T38" fmla="*/ 1 w 384"/>
                <a:gd name="T39" fmla="*/ 1 h 248"/>
                <a:gd name="T40" fmla="*/ 1 w 384"/>
                <a:gd name="T41" fmla="*/ 1 h 248"/>
                <a:gd name="T42" fmla="*/ 1 w 384"/>
                <a:gd name="T43" fmla="*/ 1 h 248"/>
                <a:gd name="T44" fmla="*/ 1 w 384"/>
                <a:gd name="T45" fmla="*/ 1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4" h="248">
                  <a:moveTo>
                    <a:pt x="288" y="72"/>
                  </a:moveTo>
                  <a:lnTo>
                    <a:pt x="320" y="32"/>
                  </a:lnTo>
                  <a:lnTo>
                    <a:pt x="368" y="0"/>
                  </a:lnTo>
                  <a:lnTo>
                    <a:pt x="384" y="24"/>
                  </a:lnTo>
                  <a:lnTo>
                    <a:pt x="384" y="72"/>
                  </a:lnTo>
                  <a:lnTo>
                    <a:pt x="344" y="112"/>
                  </a:lnTo>
                  <a:lnTo>
                    <a:pt x="312" y="152"/>
                  </a:lnTo>
                  <a:lnTo>
                    <a:pt x="272" y="200"/>
                  </a:lnTo>
                  <a:lnTo>
                    <a:pt x="224" y="232"/>
                  </a:lnTo>
                  <a:lnTo>
                    <a:pt x="160" y="240"/>
                  </a:lnTo>
                  <a:lnTo>
                    <a:pt x="88" y="248"/>
                  </a:lnTo>
                  <a:lnTo>
                    <a:pt x="48" y="248"/>
                  </a:lnTo>
                  <a:lnTo>
                    <a:pt x="0" y="232"/>
                  </a:lnTo>
                  <a:lnTo>
                    <a:pt x="8" y="208"/>
                  </a:lnTo>
                  <a:lnTo>
                    <a:pt x="32" y="192"/>
                  </a:lnTo>
                  <a:lnTo>
                    <a:pt x="64" y="184"/>
                  </a:lnTo>
                  <a:lnTo>
                    <a:pt x="88" y="216"/>
                  </a:lnTo>
                  <a:lnTo>
                    <a:pt x="112" y="224"/>
                  </a:lnTo>
                  <a:lnTo>
                    <a:pt x="176" y="208"/>
                  </a:lnTo>
                  <a:lnTo>
                    <a:pt x="232" y="184"/>
                  </a:lnTo>
                  <a:lnTo>
                    <a:pt x="256" y="152"/>
                  </a:lnTo>
                  <a:lnTo>
                    <a:pt x="280" y="104"/>
                  </a:lnTo>
                  <a:lnTo>
                    <a:pt x="288"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0"/>
            <p:cNvSpPr>
              <a:spLocks noChangeAspect="1"/>
            </p:cNvSpPr>
            <p:nvPr/>
          </p:nvSpPr>
          <p:spPr bwMode="auto">
            <a:xfrm>
              <a:off x="2950" y="2428"/>
              <a:ext cx="115" cy="344"/>
            </a:xfrm>
            <a:custGeom>
              <a:avLst/>
              <a:gdLst>
                <a:gd name="T0" fmla="*/ 1 w 176"/>
                <a:gd name="T1" fmla="*/ 1 h 512"/>
                <a:gd name="T2" fmla="*/ 1 w 176"/>
                <a:gd name="T3" fmla="*/ 1 h 512"/>
                <a:gd name="T4" fmla="*/ 1 w 176"/>
                <a:gd name="T5" fmla="*/ 0 h 512"/>
                <a:gd name="T6" fmla="*/ 1 w 176"/>
                <a:gd name="T7" fmla="*/ 1 h 512"/>
                <a:gd name="T8" fmla="*/ 1 w 176"/>
                <a:gd name="T9" fmla="*/ 1 h 512"/>
                <a:gd name="T10" fmla="*/ 1 w 176"/>
                <a:gd name="T11" fmla="*/ 1 h 512"/>
                <a:gd name="T12" fmla="*/ 1 w 176"/>
                <a:gd name="T13" fmla="*/ 1 h 512"/>
                <a:gd name="T14" fmla="*/ 1 w 176"/>
                <a:gd name="T15" fmla="*/ 1 h 512"/>
                <a:gd name="T16" fmla="*/ 1 w 176"/>
                <a:gd name="T17" fmla="*/ 1 h 512"/>
                <a:gd name="T18" fmla="*/ 1 w 176"/>
                <a:gd name="T19" fmla="*/ 1 h 512"/>
                <a:gd name="T20" fmla="*/ 1 w 176"/>
                <a:gd name="T21" fmla="*/ 1 h 512"/>
                <a:gd name="T22" fmla="*/ 1 w 176"/>
                <a:gd name="T23" fmla="*/ 1 h 512"/>
                <a:gd name="T24" fmla="*/ 1 w 176"/>
                <a:gd name="T25" fmla="*/ 1 h 512"/>
                <a:gd name="T26" fmla="*/ 1 w 176"/>
                <a:gd name="T27" fmla="*/ 1 h 512"/>
                <a:gd name="T28" fmla="*/ 1 w 176"/>
                <a:gd name="T29" fmla="*/ 1 h 512"/>
                <a:gd name="T30" fmla="*/ 1 w 176"/>
                <a:gd name="T31" fmla="*/ 1 h 512"/>
                <a:gd name="T32" fmla="*/ 1 w 176"/>
                <a:gd name="T33" fmla="*/ 1 h 512"/>
                <a:gd name="T34" fmla="*/ 0 w 176"/>
                <a:gd name="T35" fmla="*/ 1 h 512"/>
                <a:gd name="T36" fmla="*/ 1 w 176"/>
                <a:gd name="T37" fmla="*/ 1 h 512"/>
                <a:gd name="T38" fmla="*/ 1 w 176"/>
                <a:gd name="T39" fmla="*/ 1 h 512"/>
                <a:gd name="T40" fmla="*/ 1 w 176"/>
                <a:gd name="T41" fmla="*/ 1 h 512"/>
                <a:gd name="T42" fmla="*/ 1 w 176"/>
                <a:gd name="T43" fmla="*/ 1 h 512"/>
                <a:gd name="T44" fmla="*/ 1 w 176"/>
                <a:gd name="T45" fmla="*/ 1 h 512"/>
                <a:gd name="T46" fmla="*/ 1 w 176"/>
                <a:gd name="T47" fmla="*/ 1 h 512"/>
                <a:gd name="T48" fmla="*/ 1 w 176"/>
                <a:gd name="T49" fmla="*/ 1 h 512"/>
                <a:gd name="T50" fmla="*/ 1 w 176"/>
                <a:gd name="T51" fmla="*/ 1 h 512"/>
                <a:gd name="T52" fmla="*/ 1 w 176"/>
                <a:gd name="T53" fmla="*/ 1 h 5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12">
                  <a:moveTo>
                    <a:pt x="88" y="120"/>
                  </a:moveTo>
                  <a:lnTo>
                    <a:pt x="104" y="24"/>
                  </a:lnTo>
                  <a:lnTo>
                    <a:pt x="128" y="0"/>
                  </a:lnTo>
                  <a:lnTo>
                    <a:pt x="168" y="8"/>
                  </a:lnTo>
                  <a:lnTo>
                    <a:pt x="176" y="56"/>
                  </a:lnTo>
                  <a:lnTo>
                    <a:pt x="160" y="96"/>
                  </a:lnTo>
                  <a:lnTo>
                    <a:pt x="136" y="176"/>
                  </a:lnTo>
                  <a:lnTo>
                    <a:pt x="112" y="232"/>
                  </a:lnTo>
                  <a:lnTo>
                    <a:pt x="112" y="296"/>
                  </a:lnTo>
                  <a:lnTo>
                    <a:pt x="136" y="368"/>
                  </a:lnTo>
                  <a:lnTo>
                    <a:pt x="144" y="424"/>
                  </a:lnTo>
                  <a:lnTo>
                    <a:pt x="144" y="448"/>
                  </a:lnTo>
                  <a:lnTo>
                    <a:pt x="128" y="456"/>
                  </a:lnTo>
                  <a:lnTo>
                    <a:pt x="88" y="456"/>
                  </a:lnTo>
                  <a:lnTo>
                    <a:pt x="48" y="496"/>
                  </a:lnTo>
                  <a:lnTo>
                    <a:pt x="32" y="512"/>
                  </a:lnTo>
                  <a:lnTo>
                    <a:pt x="16" y="504"/>
                  </a:lnTo>
                  <a:lnTo>
                    <a:pt x="0" y="472"/>
                  </a:lnTo>
                  <a:lnTo>
                    <a:pt x="8" y="432"/>
                  </a:lnTo>
                  <a:lnTo>
                    <a:pt x="72" y="416"/>
                  </a:lnTo>
                  <a:lnTo>
                    <a:pt x="104" y="408"/>
                  </a:lnTo>
                  <a:lnTo>
                    <a:pt x="104" y="376"/>
                  </a:lnTo>
                  <a:lnTo>
                    <a:pt x="88" y="328"/>
                  </a:lnTo>
                  <a:lnTo>
                    <a:pt x="72" y="288"/>
                  </a:lnTo>
                  <a:lnTo>
                    <a:pt x="72" y="232"/>
                  </a:lnTo>
                  <a:lnTo>
                    <a:pt x="72" y="184"/>
                  </a:lnTo>
                  <a:lnTo>
                    <a:pt x="8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1"/>
            <p:cNvSpPr>
              <a:spLocks noChangeAspect="1"/>
            </p:cNvSpPr>
            <p:nvPr/>
          </p:nvSpPr>
          <p:spPr bwMode="auto">
            <a:xfrm>
              <a:off x="2998" y="2450"/>
              <a:ext cx="115" cy="354"/>
            </a:xfrm>
            <a:custGeom>
              <a:avLst/>
              <a:gdLst>
                <a:gd name="T0" fmla="*/ 1 w 176"/>
                <a:gd name="T1" fmla="*/ 1 h 528"/>
                <a:gd name="T2" fmla="*/ 1 w 176"/>
                <a:gd name="T3" fmla="*/ 1 h 528"/>
                <a:gd name="T4" fmla="*/ 1 w 176"/>
                <a:gd name="T5" fmla="*/ 0 h 528"/>
                <a:gd name="T6" fmla="*/ 1 w 176"/>
                <a:gd name="T7" fmla="*/ 1 h 528"/>
                <a:gd name="T8" fmla="*/ 1 w 176"/>
                <a:gd name="T9" fmla="*/ 1 h 528"/>
                <a:gd name="T10" fmla="*/ 1 w 176"/>
                <a:gd name="T11" fmla="*/ 1 h 528"/>
                <a:gd name="T12" fmla="*/ 1 w 176"/>
                <a:gd name="T13" fmla="*/ 1 h 528"/>
                <a:gd name="T14" fmla="*/ 1 w 176"/>
                <a:gd name="T15" fmla="*/ 1 h 528"/>
                <a:gd name="T16" fmla="*/ 1 w 176"/>
                <a:gd name="T17" fmla="*/ 1 h 528"/>
                <a:gd name="T18" fmla="*/ 1 w 176"/>
                <a:gd name="T19" fmla="*/ 1 h 528"/>
                <a:gd name="T20" fmla="*/ 1 w 176"/>
                <a:gd name="T21" fmla="*/ 1 h 528"/>
                <a:gd name="T22" fmla="*/ 1 w 176"/>
                <a:gd name="T23" fmla="*/ 1 h 528"/>
                <a:gd name="T24" fmla="*/ 1 w 176"/>
                <a:gd name="T25" fmla="*/ 1 h 528"/>
                <a:gd name="T26" fmla="*/ 1 w 176"/>
                <a:gd name="T27" fmla="*/ 1 h 528"/>
                <a:gd name="T28" fmla="*/ 1 w 176"/>
                <a:gd name="T29" fmla="*/ 1 h 528"/>
                <a:gd name="T30" fmla="*/ 1 w 176"/>
                <a:gd name="T31" fmla="*/ 1 h 528"/>
                <a:gd name="T32" fmla="*/ 1 w 176"/>
                <a:gd name="T33" fmla="*/ 1 h 528"/>
                <a:gd name="T34" fmla="*/ 0 w 176"/>
                <a:gd name="T35" fmla="*/ 1 h 528"/>
                <a:gd name="T36" fmla="*/ 1 w 176"/>
                <a:gd name="T37" fmla="*/ 1 h 528"/>
                <a:gd name="T38" fmla="*/ 1 w 176"/>
                <a:gd name="T39" fmla="*/ 1 h 528"/>
                <a:gd name="T40" fmla="*/ 1 w 176"/>
                <a:gd name="T41" fmla="*/ 1 h 528"/>
                <a:gd name="T42" fmla="*/ 1 w 176"/>
                <a:gd name="T43" fmla="*/ 1 h 528"/>
                <a:gd name="T44" fmla="*/ 1 w 176"/>
                <a:gd name="T45" fmla="*/ 1 h 528"/>
                <a:gd name="T46" fmla="*/ 1 w 176"/>
                <a:gd name="T47" fmla="*/ 1 h 528"/>
                <a:gd name="T48" fmla="*/ 1 w 176"/>
                <a:gd name="T49" fmla="*/ 1 h 528"/>
                <a:gd name="T50" fmla="*/ 1 w 176"/>
                <a:gd name="T51" fmla="*/ 1 h 528"/>
                <a:gd name="T52" fmla="*/ 1 w 176"/>
                <a:gd name="T53" fmla="*/ 1 h 5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528">
                  <a:moveTo>
                    <a:pt x="88" y="120"/>
                  </a:moveTo>
                  <a:lnTo>
                    <a:pt x="104" y="32"/>
                  </a:lnTo>
                  <a:lnTo>
                    <a:pt x="128" y="0"/>
                  </a:lnTo>
                  <a:lnTo>
                    <a:pt x="176" y="8"/>
                  </a:lnTo>
                  <a:lnTo>
                    <a:pt x="176" y="56"/>
                  </a:lnTo>
                  <a:lnTo>
                    <a:pt x="160" y="96"/>
                  </a:lnTo>
                  <a:lnTo>
                    <a:pt x="136" y="184"/>
                  </a:lnTo>
                  <a:lnTo>
                    <a:pt x="120" y="240"/>
                  </a:lnTo>
                  <a:lnTo>
                    <a:pt x="120" y="304"/>
                  </a:lnTo>
                  <a:lnTo>
                    <a:pt x="136" y="376"/>
                  </a:lnTo>
                  <a:lnTo>
                    <a:pt x="144" y="432"/>
                  </a:lnTo>
                  <a:lnTo>
                    <a:pt x="144" y="456"/>
                  </a:lnTo>
                  <a:lnTo>
                    <a:pt x="128" y="464"/>
                  </a:lnTo>
                  <a:lnTo>
                    <a:pt x="88" y="472"/>
                  </a:lnTo>
                  <a:lnTo>
                    <a:pt x="48" y="504"/>
                  </a:lnTo>
                  <a:lnTo>
                    <a:pt x="40" y="528"/>
                  </a:lnTo>
                  <a:lnTo>
                    <a:pt x="16" y="520"/>
                  </a:lnTo>
                  <a:lnTo>
                    <a:pt x="0" y="480"/>
                  </a:lnTo>
                  <a:lnTo>
                    <a:pt x="16" y="440"/>
                  </a:lnTo>
                  <a:lnTo>
                    <a:pt x="72" y="424"/>
                  </a:lnTo>
                  <a:lnTo>
                    <a:pt x="104" y="416"/>
                  </a:lnTo>
                  <a:lnTo>
                    <a:pt x="112" y="384"/>
                  </a:lnTo>
                  <a:lnTo>
                    <a:pt x="88" y="336"/>
                  </a:lnTo>
                  <a:lnTo>
                    <a:pt x="80" y="296"/>
                  </a:lnTo>
                  <a:lnTo>
                    <a:pt x="72" y="240"/>
                  </a:lnTo>
                  <a:lnTo>
                    <a:pt x="72" y="184"/>
                  </a:lnTo>
                  <a:lnTo>
                    <a:pt x="88"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561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 y="2432"/>
              <a:ext cx="58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 y="2750"/>
              <a:ext cx="507"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 Box 17"/>
          <p:cNvSpPr txBox="1">
            <a:spLocks noChangeArrowheads="1"/>
          </p:cNvSpPr>
          <p:nvPr/>
        </p:nvSpPr>
        <p:spPr bwMode="auto">
          <a:xfrm>
            <a:off x="767556" y="4176217"/>
            <a:ext cx="4465638"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800100" indent="-34290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257300" indent="-3429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714500" indent="-3429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171700" indent="-3429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628900" indent="-3429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3086100" indent="-3429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543300" indent="-3429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4000500" indent="-3429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just" eaLnBrk="1" hangingPunct="1">
              <a:lnSpc>
                <a:spcPct val="105000"/>
              </a:lnSpc>
              <a:spcBef>
                <a:spcPct val="25000"/>
              </a:spcBef>
              <a:buFont typeface="Wingdings" panose="05000000000000000000" pitchFamily="2" charset="2"/>
              <a:buChar char="n"/>
            </a:pPr>
            <a:r>
              <a:rPr lang="en-US" altLang="zh-CN" sz="2000" dirty="0">
                <a:solidFill>
                  <a:srgbClr val="0000CC"/>
                </a:solidFill>
                <a:latin typeface="Times New Roman" panose="02020603050405020304" pitchFamily="18" charset="0"/>
                <a:ea typeface="华文中宋" pitchFamily="2" charset="-122"/>
                <a:cs typeface="Times New Roman" panose="02020603050405020304" pitchFamily="18" charset="0"/>
              </a:rPr>
              <a:t>Basic question</a:t>
            </a:r>
          </a:p>
          <a:p>
            <a:pPr lvl="1"/>
            <a:r>
              <a:rPr lang="en-US" altLang="zh-CN" sz="1800" dirty="0">
                <a:solidFill>
                  <a:srgbClr val="ED181E"/>
                </a:solidFill>
                <a:ea typeface="华文中宋" pitchFamily="2" charset="-122"/>
                <a:cs typeface="Times New Roman" panose="02020603050405020304" pitchFamily="18" charset="0"/>
              </a:rPr>
              <a:t>where am I</a:t>
            </a:r>
            <a:r>
              <a:rPr lang="en-US" altLang="zh-CN" sz="1800" dirty="0">
                <a:ea typeface="华文中宋" pitchFamily="2" charset="-122"/>
                <a:cs typeface="Times New Roman" panose="02020603050405020304" pitchFamily="18" charset="0"/>
              </a:rPr>
              <a:t>?….</a:t>
            </a:r>
          </a:p>
          <a:p>
            <a:pPr lvl="1"/>
            <a:r>
              <a:rPr lang="en-US" altLang="zh-CN" sz="1800" dirty="0">
                <a:ea typeface="华文中宋" pitchFamily="2" charset="-122"/>
                <a:cs typeface="Times New Roman" panose="02020603050405020304" pitchFamily="18" charset="0"/>
              </a:rPr>
              <a:t> </a:t>
            </a:r>
            <a:r>
              <a:rPr lang="en-US" altLang="zh-CN" sz="1800" dirty="0">
                <a:solidFill>
                  <a:srgbClr val="ED181E"/>
                </a:solidFill>
                <a:ea typeface="华文中宋" pitchFamily="2" charset="-122"/>
                <a:cs typeface="Times New Roman" panose="02020603050405020304" pitchFamily="18" charset="0"/>
              </a:rPr>
              <a:t>where am I going</a:t>
            </a:r>
            <a:r>
              <a:rPr lang="en-US" altLang="zh-CN" sz="1800" dirty="0">
                <a:ea typeface="华文中宋" pitchFamily="2" charset="-122"/>
                <a:cs typeface="Times New Roman" panose="02020603050405020304" pitchFamily="18" charset="0"/>
              </a:rPr>
              <a:t> and </a:t>
            </a:r>
            <a:r>
              <a:rPr lang="en-US" altLang="zh-CN" sz="1800" dirty="0">
                <a:solidFill>
                  <a:srgbClr val="ED181E"/>
                </a:solidFill>
                <a:ea typeface="华文中宋" pitchFamily="2" charset="-122"/>
                <a:cs typeface="Times New Roman" panose="02020603050405020304" pitchFamily="18" charset="0"/>
              </a:rPr>
              <a:t>how do I get there</a:t>
            </a:r>
            <a:r>
              <a:rPr lang="en-US" altLang="zh-CN" sz="1800" dirty="0">
                <a:ea typeface="华文中宋" pitchFamily="2" charset="-122"/>
                <a:cs typeface="Times New Roman" panose="02020603050405020304" pitchFamily="18" charset="0"/>
              </a:rPr>
              <a:t>?</a:t>
            </a:r>
          </a:p>
        </p:txBody>
      </p:sp>
      <p:sp>
        <p:nvSpPr>
          <p:cNvPr id="25606" name="矩形 2"/>
          <p:cNvSpPr>
            <a:spLocks noChangeArrowheads="1"/>
          </p:cNvSpPr>
          <p:nvPr/>
        </p:nvSpPr>
        <p:spPr bwMode="auto">
          <a:xfrm>
            <a:off x="994497" y="3489177"/>
            <a:ext cx="87868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10000"/>
              </a:lnSpc>
              <a:buFont typeface="Arial" panose="020B0604020202020204" pitchFamily="34" charset="0"/>
              <a:buNone/>
            </a:pPr>
            <a:r>
              <a:rPr lang="ar-SA" altLang="zh-CN" dirty="0">
                <a:solidFill>
                  <a:srgbClr val="008000"/>
                </a:solidFill>
              </a:rPr>
              <a:t>البشرية بصورة عامة دائما تهتم بكيفية تمام الاشياء ...</a:t>
            </a:r>
            <a:endParaRPr lang="en-US" altLang="zh-CN" dirty="0">
              <a:solidFill>
                <a:srgbClr val="008000"/>
              </a:solidFill>
            </a:endParaRPr>
          </a:p>
        </p:txBody>
      </p:sp>
    </p:spTree>
    <p:extLst>
      <p:ext uri="{BB962C8B-B14F-4D97-AF65-F5344CB8AC3E}">
        <p14:creationId xmlns:p14="http://schemas.microsoft.com/office/powerpoint/2010/main" val="52621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dirty="0" smtClean="0">
                <a:solidFill>
                  <a:srgbClr val="FFFF00"/>
                </a:solidFill>
              </a:rPr>
              <a:t>Outline</a:t>
            </a:r>
            <a:endParaRPr lang="zh-CN" altLang="en-US" dirty="0" smtClean="0">
              <a:solidFill>
                <a:srgbClr val="FFFF00"/>
              </a:solidFill>
            </a:endParaRPr>
          </a:p>
        </p:txBody>
      </p:sp>
      <p:cxnSp>
        <p:nvCxnSpPr>
          <p:cNvPr id="27651" name="直接连接符 3"/>
          <p:cNvCxnSpPr>
            <a:cxnSpLocks noChangeShapeType="1"/>
          </p:cNvCxnSpPr>
          <p:nvPr/>
        </p:nvCxnSpPr>
        <p:spPr bwMode="auto">
          <a:xfrm flipV="1">
            <a:off x="4090988" y="4868863"/>
            <a:ext cx="6119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652" name="内容占位符 2"/>
          <p:cNvSpPr txBox="1">
            <a:spLocks/>
          </p:cNvSpPr>
          <p:nvPr/>
        </p:nvSpPr>
        <p:spPr bwMode="auto">
          <a:xfrm>
            <a:off x="1981200" y="1268413"/>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buFont typeface="Wingdings" panose="05000000000000000000" pitchFamily="2" charset="2"/>
              <a:buChar char="v"/>
            </a:pPr>
            <a:r>
              <a:rPr lang="en-US" altLang="zh-CN" sz="3400">
                <a:latin typeface="Times New Roman" panose="02020603050405020304" pitchFamily="18" charset="0"/>
                <a:cs typeface="Times New Roman" panose="02020603050405020304" pitchFamily="18" charset="0"/>
              </a:rPr>
              <a:t> </a:t>
            </a: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مقدمة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الدقيقة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الذكية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400">
                <a:solidFill>
                  <a:schemeClr val="accent1"/>
                </a:solidFill>
                <a:latin typeface="Times New Roman" panose="02020603050405020304" pitchFamily="18" charset="0"/>
                <a:cs typeface="Times New Roman" panose="02020603050405020304" pitchFamily="18" charset="0"/>
              </a:rPr>
              <a:t>اثر استخدام الاقمار الصناعية على الزراعة</a:t>
            </a:r>
            <a:endParaRPr lang="en-US" sz="3400">
              <a:solidFill>
                <a:schemeClr val="accent1"/>
              </a:solidFill>
              <a:latin typeface="Times New Roman" panose="02020603050405020304" pitchFamily="18" charset="0"/>
              <a:cs typeface="Times New Roman" panose="02020603050405020304" pitchFamily="18" charset="0"/>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cs typeface="Arabic Typesetting" panose="03020402040406030203" pitchFamily="66" charset="-78"/>
              </a:rPr>
              <a:t>التطبيقات الزراعية باستخدام الاقمار الصناعية</a:t>
            </a:r>
            <a:endParaRPr lang="zh-CN" altLang="en-US" sz="3600">
              <a:solidFill>
                <a:srgbClr val="002060"/>
              </a:solidFill>
              <a:latin typeface="Calibri" panose="020F0502020204030204" pitchFamily="34" charset="0"/>
            </a:endParaRPr>
          </a:p>
        </p:txBody>
      </p:sp>
    </p:spTree>
    <p:extLst>
      <p:ext uri="{BB962C8B-B14F-4D97-AF65-F5344CB8AC3E}">
        <p14:creationId xmlns:p14="http://schemas.microsoft.com/office/powerpoint/2010/main" val="3949998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4776716" y="274638"/>
            <a:ext cx="6805684" cy="1143000"/>
          </a:xfrm>
          <a:gradFill>
            <a:gsLst>
              <a:gs pos="0">
                <a:schemeClr val="accent1"/>
              </a:gs>
              <a:gs pos="100000">
                <a:srgbClr val="253C57"/>
              </a:gs>
            </a:gsLst>
          </a:gradFill>
        </p:spPr>
        <p:txBody>
          <a:bodyPr>
            <a:normAutofit fontScale="90000"/>
          </a:bodyPr>
          <a:lstStyle/>
          <a:p>
            <a:pPr algn="r" rtl="1" eaLnBrk="1" hangingPunct="1"/>
            <a:r>
              <a:rPr lang="ar-SA" sz="3600" b="1" dirty="0"/>
              <a:t/>
            </a:r>
            <a:br>
              <a:rPr lang="ar-SA" sz="3600" b="1" dirty="0"/>
            </a:br>
            <a:r>
              <a:rPr lang="ar-SA" sz="3600" b="1" dirty="0">
                <a:solidFill>
                  <a:srgbClr val="FFFF00"/>
                </a:solidFill>
              </a:rPr>
              <a:t> اثر استخدام الاقمار الصناعية على الزراعة</a:t>
            </a:r>
            <a:r>
              <a:rPr lang="en-US" b="1" dirty="0" smtClean="0"/>
              <a:t/>
            </a:r>
            <a:br>
              <a:rPr lang="en-US" b="1" dirty="0" smtClean="0"/>
            </a:br>
            <a:endParaRPr lang="zh-CN" altLang="en-US" b="1" dirty="0" smtClean="0"/>
          </a:p>
        </p:txBody>
      </p:sp>
      <p:sp>
        <p:nvSpPr>
          <p:cNvPr id="28675" name="Rectangle 1"/>
          <p:cNvSpPr>
            <a:spLocks noChangeArrowheads="1"/>
          </p:cNvSpPr>
          <p:nvPr/>
        </p:nvSpPr>
        <p:spPr bwMode="auto">
          <a:xfrm>
            <a:off x="5323740" y="1938944"/>
            <a:ext cx="658030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spcBef>
                <a:spcPct val="0"/>
              </a:spcBef>
              <a:spcAft>
                <a:spcPts val="800"/>
              </a:spcAft>
              <a:buNone/>
            </a:pPr>
            <a:r>
              <a:rPr lang="ar-SA" sz="30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تلعب تكنولوجيا المعلومات والاتصالات دورا هاما في تنمية وتطوير العمل والانتاج الزارعي وزيادة الانتاجية والمساهمة في انتاج منتجات زراعية مطابقة للمواصفات تضيف ميزة تنافسية للمنتج السوداني في الأسواق العالمية. ولكي تتطلع بهذا الدور  لابد من تطويع وتكييف تلك الأنظمة لتوائم العمل حسب مقتضيات ومتطلبات العمل المحلية واستخدامها لحل المشاكل والمعوقات المبنية على الدراسات الفنية والعملية.</a:t>
            </a:r>
            <a:endParaRPr lang="en-US" sz="30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02" y="1709928"/>
            <a:ext cx="4427538"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288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2"/>
          <p:cNvSpPr>
            <a:spLocks noChangeArrowheads="1"/>
          </p:cNvSpPr>
          <p:nvPr/>
        </p:nvSpPr>
        <p:spPr bwMode="auto">
          <a:xfrm>
            <a:off x="7680326" y="5975678"/>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endParaRPr lang="zh-CN" altLang="en-US">
              <a:latin typeface="楷体_GB2312" pitchFamily="49" charset="-122"/>
              <a:ea typeface="楷体_GB2312" pitchFamily="49" charset="-122"/>
            </a:endParaRPr>
          </a:p>
        </p:txBody>
      </p:sp>
      <p:sp>
        <p:nvSpPr>
          <p:cNvPr id="31747" name="矩形 3"/>
          <p:cNvSpPr>
            <a:spLocks noChangeArrowheads="1"/>
          </p:cNvSpPr>
          <p:nvPr/>
        </p:nvSpPr>
        <p:spPr bwMode="auto">
          <a:xfrm>
            <a:off x="7680326" y="5975678"/>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endParaRPr lang="zh-CN" altLang="en-US">
              <a:latin typeface="楷体_GB2312" pitchFamily="49" charset="-122"/>
              <a:ea typeface="楷体_GB2312" pitchFamily="49" charset="-122"/>
            </a:endParaRPr>
          </a:p>
        </p:txBody>
      </p:sp>
      <p:sp>
        <p:nvSpPr>
          <p:cNvPr id="31748" name="Rectangle 1"/>
          <p:cNvSpPr>
            <a:spLocks noChangeArrowheads="1"/>
          </p:cNvSpPr>
          <p:nvPr/>
        </p:nvSpPr>
        <p:spPr bwMode="auto">
          <a:xfrm>
            <a:off x="609600" y="1492161"/>
            <a:ext cx="113321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600" dirty="0">
                <a:latin typeface="楷体_GB2312" pitchFamily="49" charset="-122"/>
                <a:ea typeface="楷体_GB2312" pitchFamily="49" charset="-122"/>
              </a:rPr>
              <a:t>فى الواقع أن </a:t>
            </a:r>
            <a:r>
              <a:rPr lang="en-US" sz="3600" dirty="0">
                <a:solidFill>
                  <a:srgbClr val="FF0000"/>
                </a:solidFill>
                <a:latin typeface="楷体_GB2312" pitchFamily="49" charset="-122"/>
                <a:ea typeface="楷体_GB2312" pitchFamily="49" charset="-122"/>
              </a:rPr>
              <a:t>GNSS </a:t>
            </a:r>
            <a:r>
              <a:rPr lang="ar-SA" sz="3600" dirty="0">
                <a:latin typeface="楷体_GB2312" pitchFamily="49" charset="-122"/>
                <a:ea typeface="楷体_GB2312" pitchFamily="49" charset="-122"/>
              </a:rPr>
              <a:t> جنبا إلى جنب مع مجموعة من الموارد الأخرى ذات التقنية العالية هو  مايحول الزراعة بمعدل متسارع.</a:t>
            </a:r>
            <a:endParaRPr lang="en-US" sz="3600" dirty="0">
              <a:latin typeface="楷体_GB2312" pitchFamily="49" charset="-122"/>
              <a:ea typeface="楷体_GB2312" pitchFamily="49" charset="-122"/>
            </a:endParaRPr>
          </a:p>
        </p:txBody>
      </p:sp>
      <p:sp>
        <p:nvSpPr>
          <p:cNvPr id="31749" name="标题 1"/>
          <p:cNvSpPr>
            <a:spLocks noGrp="1"/>
          </p:cNvSpPr>
          <p:nvPr>
            <p:ph type="title"/>
          </p:nvPr>
        </p:nvSpPr>
        <p:spPr>
          <a:xfrm>
            <a:off x="3316406" y="274638"/>
            <a:ext cx="8265994" cy="1143000"/>
          </a:xfrm>
          <a:gradFill>
            <a:gsLst>
              <a:gs pos="0">
                <a:schemeClr val="accent1"/>
              </a:gs>
              <a:gs pos="100000">
                <a:srgbClr val="253C57"/>
              </a:gs>
            </a:gsLst>
          </a:gradFill>
        </p:spPr>
        <p:txBody>
          <a:bodyPr/>
          <a:lstStyle/>
          <a:p>
            <a:pPr algn="r" rtl="1"/>
            <a:r>
              <a:rPr lang="ar-SA" b="1" dirty="0" smtClean="0">
                <a:solidFill>
                  <a:srgbClr val="FFFF00"/>
                </a:solidFill>
              </a:rPr>
              <a:t>اثر استخدام الاقمار الصناعية على الزراعة</a:t>
            </a:r>
            <a:endParaRPr lang="en-US" b="1" dirty="0" smtClean="0">
              <a:solidFill>
                <a:srgbClr val="FFFF00"/>
              </a:solidFill>
            </a:endParaRPr>
          </a:p>
        </p:txBody>
      </p:sp>
      <p:pic>
        <p:nvPicPr>
          <p:cNvPr id="3175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364" y="2767013"/>
            <a:ext cx="80978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3851276"/>
            <a:ext cx="10810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图片 6" descr="Crescent P102™ and P103™ OEM Bo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08610">
            <a:off x="8506620" y="3047207"/>
            <a:ext cx="92868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95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p:cNvSpPr>
          <p:nvPr>
            <p:ph idx="1"/>
          </p:nvPr>
        </p:nvSpPr>
        <p:spPr>
          <a:xfrm>
            <a:off x="259308" y="1335570"/>
            <a:ext cx="11573301" cy="3468442"/>
          </a:xfrm>
        </p:spPr>
        <p:txBody>
          <a:bodyPr>
            <a:noAutofit/>
          </a:bodyPr>
          <a:lstStyle/>
          <a:p>
            <a:pPr marL="0" indent="0" algn="r">
              <a:buNone/>
            </a:pPr>
            <a:endParaRPr lang="ar-SA" altLang="zh-CN" dirty="0">
              <a:solidFill>
                <a:srgbClr val="FF0000"/>
              </a:solidFill>
            </a:endParaRPr>
          </a:p>
          <a:p>
            <a:pPr>
              <a:buFont typeface="Wingdings" panose="05000000000000000000" pitchFamily="2" charset="2"/>
              <a:buChar char="v"/>
            </a:pPr>
            <a:r>
              <a:rPr lang="en-US" altLang="zh-CN" b="1" dirty="0" smtClean="0">
                <a:solidFill>
                  <a:srgbClr val="FF0000"/>
                </a:solidFill>
                <a:latin typeface="Arial" panose="020B0604020202020204" pitchFamily="34" charset="0"/>
                <a:ea typeface="Calibri" panose="020F0502020204030204" pitchFamily="34" charset="0"/>
                <a:cs typeface="Arial" panose="020B0604020202020204" pitchFamily="34" charset="0"/>
              </a:rPr>
              <a:t> Major </a:t>
            </a: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Farm Mechanization Engineering</a:t>
            </a:r>
          </a:p>
          <a:p>
            <a:pPr>
              <a:buFont typeface="Wingdings" panose="05000000000000000000" pitchFamily="2" charset="2"/>
              <a:buChar char="v"/>
            </a:pP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zh-CN" b="1" dirty="0" smtClean="0">
                <a:solidFill>
                  <a:srgbClr val="FF0000"/>
                </a:solidFill>
                <a:latin typeface="Arial" panose="020B0604020202020204" pitchFamily="34" charset="0"/>
                <a:ea typeface="Calibri" panose="020F0502020204030204" pitchFamily="34" charset="0"/>
                <a:cs typeface="Arial" panose="020B0604020202020204" pitchFamily="34" charset="0"/>
              </a:rPr>
              <a:t>Research</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 T</a:t>
            </a: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heory and Design of Agriculture </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achinery </a:t>
            </a:r>
            <a:endPar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v"/>
            </a:pP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zh-CN" b="1" dirty="0" smtClean="0">
                <a:solidFill>
                  <a:srgbClr val="FF0000"/>
                </a:solidFill>
                <a:latin typeface="Arial" panose="020B0604020202020204" pitchFamily="34" charset="0"/>
                <a:ea typeface="Calibri" panose="020F0502020204030204" pitchFamily="34" charset="0"/>
                <a:cs typeface="Arial" panose="020B0604020202020204" pitchFamily="34" charset="0"/>
              </a:rPr>
              <a:t>Postdoc</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 Nanjing Agriculture University. </a:t>
            </a:r>
            <a:endPar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buFont typeface="Wingdings" panose="05000000000000000000" pitchFamily="2" charset="2"/>
              <a:buChar char="v"/>
            </a:pPr>
            <a:r>
              <a:rPr lang="en-US" altLang="zh-CN" b="1" dirty="0" smtClean="0">
                <a:solidFill>
                  <a:srgbClr val="FF0000"/>
                </a:solidFill>
                <a:latin typeface="Arial" panose="020B0604020202020204" pitchFamily="34" charset="0"/>
                <a:ea typeface="Calibri" panose="020F0502020204030204" pitchFamily="34" charset="0"/>
                <a:cs typeface="Arial" panose="020B0604020202020204" pitchFamily="34" charset="0"/>
              </a:rPr>
              <a:t>Scientific Specialist </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at Africa City of Technology. </a:t>
            </a:r>
          </a:p>
          <a:p>
            <a:pPr>
              <a:buFont typeface="Wingdings" panose="05000000000000000000" pitchFamily="2" charset="2"/>
              <a:buChar char="v"/>
            </a:pP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zh-CN" b="1" dirty="0" smtClean="0">
                <a:solidFill>
                  <a:srgbClr val="FF0000"/>
                </a:solidFill>
                <a:latin typeface="Arial" panose="020B0604020202020204" pitchFamily="34" charset="0"/>
                <a:ea typeface="Calibri" panose="020F0502020204030204" pitchFamily="34" charset="0"/>
                <a:cs typeface="Arial" panose="020B0604020202020204" pitchFamily="34" charset="0"/>
              </a:rPr>
              <a:t>Consultant</a:t>
            </a: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at </a:t>
            </a:r>
            <a:r>
              <a:rPr lang="en-US" altLang="zh-CN" b="1" dirty="0" err="1">
                <a:solidFill>
                  <a:srgbClr val="000000"/>
                </a:solidFill>
                <a:latin typeface="Arial" panose="020B0604020202020204" pitchFamily="34" charset="0"/>
                <a:ea typeface="Calibri" panose="020F0502020204030204" pitchFamily="34" charset="0"/>
                <a:cs typeface="Arial" panose="020B0604020202020204" pitchFamily="34" charset="0"/>
              </a:rPr>
              <a:t>Danfodio</a:t>
            </a:r>
            <a:r>
              <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rPr>
              <a:t> Commercial Company</a:t>
            </a:r>
            <a:r>
              <a:rPr lang="en-US" altLang="zh-CN"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zh-CN"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7202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7680326" y="5975678"/>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endParaRPr lang="zh-CN" altLang="en-US">
              <a:latin typeface="楷体_GB2312" pitchFamily="49" charset="-122"/>
              <a:ea typeface="楷体_GB2312" pitchFamily="49" charset="-122"/>
            </a:endParaRPr>
          </a:p>
        </p:txBody>
      </p:sp>
      <p:sp>
        <p:nvSpPr>
          <p:cNvPr id="33795" name="矩形 3"/>
          <p:cNvSpPr>
            <a:spLocks noChangeArrowheads="1"/>
          </p:cNvSpPr>
          <p:nvPr/>
        </p:nvSpPr>
        <p:spPr bwMode="auto">
          <a:xfrm>
            <a:off x="7680326" y="5975678"/>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endParaRPr lang="zh-CN" altLang="en-US">
              <a:latin typeface="楷体_GB2312" pitchFamily="49" charset="-122"/>
              <a:ea typeface="楷体_GB2312" pitchFamily="49" charset="-122"/>
            </a:endParaRPr>
          </a:p>
        </p:txBody>
      </p:sp>
      <p:sp>
        <p:nvSpPr>
          <p:cNvPr id="33796" name="Rectangle 1"/>
          <p:cNvSpPr>
            <a:spLocks noChangeArrowheads="1"/>
          </p:cNvSpPr>
          <p:nvPr/>
        </p:nvSpPr>
        <p:spPr bwMode="auto">
          <a:xfrm>
            <a:off x="232627" y="1441452"/>
            <a:ext cx="6646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600" dirty="0">
                <a:latin typeface="楷体_GB2312" pitchFamily="49" charset="-122"/>
                <a:ea typeface="楷体_GB2312" pitchFamily="49" charset="-122"/>
              </a:rPr>
              <a:t>اليوم يمكن تحديد خواص التربة والنبات وسائل معالجةالتصوير الزراعى مثل الخرائط الحقلية وتقدير الانتاج واخذ العينات بواسطة الطائرات  ذاتية الحركة و الأقمار الصناعية.</a:t>
            </a:r>
            <a:endParaRPr lang="en-US" sz="3600" dirty="0">
              <a:latin typeface="楷体_GB2312" pitchFamily="49" charset="-122"/>
              <a:ea typeface="楷体_GB2312" pitchFamily="49" charset="-122"/>
            </a:endParaRPr>
          </a:p>
        </p:txBody>
      </p:sp>
      <p:sp>
        <p:nvSpPr>
          <p:cNvPr id="33797" name="标题 1"/>
          <p:cNvSpPr>
            <a:spLocks noGrp="1"/>
          </p:cNvSpPr>
          <p:nvPr>
            <p:ph type="title"/>
          </p:nvPr>
        </p:nvSpPr>
        <p:spPr>
          <a:xfrm>
            <a:off x="609600" y="274638"/>
            <a:ext cx="8343331" cy="1143000"/>
          </a:xfrm>
          <a:gradFill>
            <a:gsLst>
              <a:gs pos="0">
                <a:schemeClr val="accent1"/>
              </a:gs>
              <a:gs pos="100000">
                <a:srgbClr val="253C57"/>
              </a:gs>
            </a:gsLst>
          </a:gradFill>
        </p:spPr>
        <p:txBody>
          <a:bodyPr/>
          <a:lstStyle/>
          <a:p>
            <a:r>
              <a:rPr lang="en-US" b="1" dirty="0" smtClean="0">
                <a:solidFill>
                  <a:srgbClr val="FFFF00"/>
                </a:solidFill>
              </a:rPr>
              <a:t>Impact of GNSS on Agriculture</a:t>
            </a:r>
          </a:p>
        </p:txBody>
      </p:sp>
      <p:pic>
        <p:nvPicPr>
          <p:cNvPr id="337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1538" y="1572421"/>
            <a:ext cx="35718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4149726"/>
            <a:ext cx="2030413"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9" y="4240214"/>
            <a:ext cx="169703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图片 19" descr="最终稿+copy.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1151" y="4113214"/>
            <a:ext cx="1725613"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7" descr="LogoGalileo-Es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9514" y="4362451"/>
            <a:ext cx="14573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6"/>
          <p:cNvSpPr txBox="1">
            <a:spLocks noChangeArrowheads="1"/>
          </p:cNvSpPr>
          <p:nvPr/>
        </p:nvSpPr>
        <p:spPr bwMode="auto">
          <a:xfrm>
            <a:off x="2068513" y="5899150"/>
            <a:ext cx="202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eaLnBrk="1" hangingPunct="1">
              <a:lnSpc>
                <a:spcPct val="100000"/>
              </a:lnSpc>
              <a:spcBef>
                <a:spcPct val="0"/>
              </a:spcBef>
              <a:buFontTx/>
              <a:buNone/>
            </a:pP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USA</a:t>
            </a:r>
            <a:r>
              <a:rPr lang="zh-CN" altLang="en-US"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a:t>
            </a: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GPS</a:t>
            </a:r>
          </a:p>
        </p:txBody>
      </p:sp>
      <p:sp>
        <p:nvSpPr>
          <p:cNvPr id="33804" name="TextBox 8"/>
          <p:cNvSpPr txBox="1">
            <a:spLocks noChangeArrowheads="1"/>
          </p:cNvSpPr>
          <p:nvPr/>
        </p:nvSpPr>
        <p:spPr bwMode="auto">
          <a:xfrm>
            <a:off x="4332288" y="5899150"/>
            <a:ext cx="2444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eaLnBrk="1" hangingPunct="1">
              <a:lnSpc>
                <a:spcPct val="100000"/>
              </a:lnSpc>
              <a:spcBef>
                <a:spcPct val="0"/>
              </a:spcBef>
              <a:buFontTx/>
              <a:buNone/>
            </a:pP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Russia</a:t>
            </a:r>
            <a:r>
              <a:rPr lang="zh-CN" altLang="en-US"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a:t>
            </a: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GLONASS</a:t>
            </a:r>
          </a:p>
        </p:txBody>
      </p:sp>
      <p:sp>
        <p:nvSpPr>
          <p:cNvPr id="33805" name="TextBox 7"/>
          <p:cNvSpPr txBox="1">
            <a:spLocks noChangeArrowheads="1"/>
          </p:cNvSpPr>
          <p:nvPr/>
        </p:nvSpPr>
        <p:spPr bwMode="auto">
          <a:xfrm>
            <a:off x="8310563" y="5899150"/>
            <a:ext cx="2482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eaLnBrk="1" hangingPunct="1">
              <a:lnSpc>
                <a:spcPct val="100000"/>
              </a:lnSpc>
              <a:spcBef>
                <a:spcPct val="0"/>
              </a:spcBef>
              <a:buFontTx/>
              <a:buNone/>
            </a:pP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Europe</a:t>
            </a:r>
            <a:r>
              <a:rPr lang="zh-CN" altLang="en-US"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a:t>
            </a: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Galileo</a:t>
            </a:r>
          </a:p>
        </p:txBody>
      </p:sp>
      <p:sp>
        <p:nvSpPr>
          <p:cNvPr id="33806" name="TextBox 10"/>
          <p:cNvSpPr txBox="1">
            <a:spLocks noChangeArrowheads="1"/>
          </p:cNvSpPr>
          <p:nvPr/>
        </p:nvSpPr>
        <p:spPr bwMode="auto">
          <a:xfrm>
            <a:off x="6367464" y="5922964"/>
            <a:ext cx="247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eaLnBrk="1" hangingPunct="1">
              <a:lnSpc>
                <a:spcPct val="100000"/>
              </a:lnSpc>
              <a:spcBef>
                <a:spcPct val="0"/>
              </a:spcBef>
              <a:buFontTx/>
              <a:buNone/>
            </a:pP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China</a:t>
            </a:r>
            <a:r>
              <a:rPr lang="zh-CN" altLang="en-US"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a:t>
            </a:r>
            <a:r>
              <a:rPr lang="en-US" altLang="zh-CN" sz="1600">
                <a:solidFill>
                  <a:srgbClr val="FF0000"/>
                </a:solidFill>
                <a:latin typeface="Microsoft YaHei" panose="020B0503020204020204" pitchFamily="34" charset="-122"/>
                <a:ea typeface="Microsoft YaHei" panose="020B0503020204020204" pitchFamily="34" charset="-122"/>
                <a:cs typeface="Arial Unicode MS" panose="020B0604020202020204" pitchFamily="34" charset="-128"/>
              </a:rPr>
              <a:t>BeiDou</a:t>
            </a:r>
          </a:p>
        </p:txBody>
      </p:sp>
    </p:spTree>
    <p:extLst>
      <p:ext uri="{BB962C8B-B14F-4D97-AF65-F5344CB8AC3E}">
        <p14:creationId xmlns:p14="http://schemas.microsoft.com/office/powerpoint/2010/main" val="4336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Outline</a:t>
            </a:r>
            <a:endParaRPr lang="zh-CN" altLang="en-US" b="1" dirty="0" smtClean="0">
              <a:solidFill>
                <a:srgbClr val="FFFF00"/>
              </a:solidFill>
            </a:endParaRPr>
          </a:p>
        </p:txBody>
      </p:sp>
      <p:cxnSp>
        <p:nvCxnSpPr>
          <p:cNvPr id="35843" name="直接连接符 3"/>
          <p:cNvCxnSpPr>
            <a:cxnSpLocks noChangeShapeType="1"/>
          </p:cNvCxnSpPr>
          <p:nvPr/>
        </p:nvCxnSpPr>
        <p:spPr bwMode="auto">
          <a:xfrm flipV="1">
            <a:off x="3935413" y="5949950"/>
            <a:ext cx="6119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844" name="内容占位符 2"/>
          <p:cNvSpPr txBox="1">
            <a:spLocks/>
          </p:cNvSpPr>
          <p:nvPr/>
        </p:nvSpPr>
        <p:spPr bwMode="auto">
          <a:xfrm>
            <a:off x="1981200" y="1268413"/>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buFont typeface="Wingdings" panose="05000000000000000000" pitchFamily="2" charset="2"/>
              <a:buChar char="v"/>
            </a:pPr>
            <a:r>
              <a:rPr lang="en-US" altLang="zh-CN" sz="3400">
                <a:latin typeface="Times New Roman" panose="02020603050405020304" pitchFamily="18" charset="0"/>
                <a:cs typeface="Times New Roman" panose="02020603050405020304" pitchFamily="18" charset="0"/>
              </a:rPr>
              <a:t> </a:t>
            </a: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مقدمة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الدقيقة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الذكية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اثر استخدام الاقمار الصناعية على الزراعة</a:t>
            </a:r>
            <a:endParaRPr lang="en-US"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400">
                <a:solidFill>
                  <a:schemeClr val="accent1"/>
                </a:solidFill>
                <a:latin typeface="Times New Roman" panose="02020603050405020304" pitchFamily="18" charset="0"/>
                <a:cs typeface="Times New Roman" panose="02020603050405020304" pitchFamily="18" charset="0"/>
              </a:rPr>
              <a:t>التطبيقات الزراعية باستخدام الاقمار الصناعية</a:t>
            </a:r>
            <a:endParaRPr lang="zh-CN" altLang="en-US" sz="340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051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a:xfrm>
            <a:off x="4067032" y="274638"/>
            <a:ext cx="7515367"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sp>
        <p:nvSpPr>
          <p:cNvPr id="36867" name="Rectangle 1"/>
          <p:cNvSpPr>
            <a:spLocks noChangeArrowheads="1"/>
          </p:cNvSpPr>
          <p:nvPr/>
        </p:nvSpPr>
        <p:spPr bwMode="auto">
          <a:xfrm>
            <a:off x="609600" y="1662142"/>
            <a:ext cx="1084087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2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من اجل نجاح الدورة الزراعية والوصول لأنتاجية ومعدلات عالية تحتاج تلك العملية لمعلومات دقيقة ومفصلة عن التربة و المناخ قبل بدء العمل الزراعي ولمعلومات هامة عن حالة النبات مثل معدلات الرطوبة، صحة النبات، الآفات الزراعية، وغيرها من المعلومات المرتبطة بالزراعة والتي تعتبر جوهرية في ادارة العملية الزراعية. الى وقتنا الحاضر معظم تلك المعلومات يتم جمعها بصورة تقليدية او بطريقة مكلفة تستغرق وقتا للحصول عليها وكمثال لذلك استخدام الأقمار الصناعية في التصوير الزراعي. </a:t>
            </a:r>
            <a:endParaRPr lang="en-US" sz="32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552" y="3968750"/>
            <a:ext cx="3361200" cy="25209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3968750"/>
            <a:ext cx="4862566" cy="2532652"/>
          </a:xfrm>
          <a:prstGeom prst="rect">
            <a:avLst/>
          </a:prstGeom>
        </p:spPr>
      </p:pic>
    </p:spTree>
    <p:extLst>
      <p:ext uri="{BB962C8B-B14F-4D97-AF65-F5344CB8AC3E}">
        <p14:creationId xmlns:p14="http://schemas.microsoft.com/office/powerpoint/2010/main" val="3343417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灯片编号占位符 5"/>
          <p:cNvSpPr>
            <a:spLocks noGrp="1"/>
          </p:cNvSpPr>
          <p:nvPr>
            <p:ph type="sldNum" sz="quarter" idx="4294967295"/>
          </p:nvPr>
        </p:nvSpPr>
        <p:spPr bwMode="auto">
          <a:xfrm>
            <a:off x="85344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eaLnBrk="1" hangingPunct="1">
              <a:lnSpc>
                <a:spcPct val="100000"/>
              </a:lnSpc>
              <a:spcBef>
                <a:spcPct val="0"/>
              </a:spcBef>
              <a:buFontTx/>
              <a:buNone/>
            </a:pPr>
            <a:fld id="{1EE88594-460E-4357-A36C-A398DB6FA3F2}" type="slidenum">
              <a:rPr lang="en-US" altLang="zh-CN">
                <a:solidFill>
                  <a:schemeClr val="bg1"/>
                </a:solidFill>
                <a:latin typeface="楷体_GB2312" pitchFamily="49" charset="-122"/>
                <a:ea typeface="楷体_GB2312" pitchFamily="49" charset="-122"/>
              </a:rPr>
              <a:pPr eaLnBrk="1" hangingPunct="1">
                <a:lnSpc>
                  <a:spcPct val="100000"/>
                </a:lnSpc>
                <a:spcBef>
                  <a:spcPct val="0"/>
                </a:spcBef>
                <a:buFontTx/>
                <a:buNone/>
              </a:pPr>
              <a:t>23</a:t>
            </a:fld>
            <a:endParaRPr lang="en-US" altLang="zh-CN">
              <a:solidFill>
                <a:schemeClr val="bg1"/>
              </a:solidFill>
              <a:latin typeface="楷体_GB2312" pitchFamily="49" charset="-122"/>
              <a:ea typeface="楷体_GB2312" pitchFamily="49" charset="-122"/>
            </a:endParaRPr>
          </a:p>
        </p:txBody>
      </p:sp>
      <p:sp>
        <p:nvSpPr>
          <p:cNvPr id="37892" name="Rectangle 1"/>
          <p:cNvSpPr>
            <a:spLocks noChangeArrowheads="1"/>
          </p:cNvSpPr>
          <p:nvPr/>
        </p:nvSpPr>
        <p:spPr bwMode="auto">
          <a:xfrm>
            <a:off x="1323633" y="1576021"/>
            <a:ext cx="5959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571500" indent="-571500" algn="r" rtl="1">
              <a:lnSpc>
                <a:spcPct val="100000"/>
              </a:lnSpc>
              <a:spcBef>
                <a:spcPct val="0"/>
              </a:spcBef>
              <a:buFont typeface="Wingdings" panose="05000000000000000000" pitchFamily="2" charset="2"/>
              <a:buChar char="v"/>
            </a:pPr>
            <a:r>
              <a:rPr lang="ar-SA" sz="3600" dirty="0">
                <a:solidFill>
                  <a:srgbClr val="007CC3"/>
                </a:solidFill>
                <a:latin typeface="Microsoft YaHei" panose="020B0503020204020204" pitchFamily="34" charset="-122"/>
                <a:ea typeface="Microsoft YaHei" panose="020B0503020204020204" pitchFamily="34" charset="-122"/>
              </a:rPr>
              <a:t>نظام التوجيه</a:t>
            </a:r>
            <a:r>
              <a:rPr lang="ar-SA" sz="3600" dirty="0"/>
              <a:t> </a:t>
            </a:r>
            <a:r>
              <a:rPr lang="ar-SA" sz="3600" dirty="0">
                <a:solidFill>
                  <a:srgbClr val="007CC3"/>
                </a:solidFill>
                <a:latin typeface="Microsoft YaHei" panose="020B0503020204020204" pitchFamily="34" charset="-122"/>
                <a:ea typeface="Microsoft YaHei" panose="020B0503020204020204" pitchFamily="34" charset="-122"/>
              </a:rPr>
              <a:t>التلقائي</a:t>
            </a:r>
            <a:r>
              <a:rPr lang="en-US" altLang="zh-CN" sz="3600" dirty="0">
                <a:solidFill>
                  <a:srgbClr val="007CC3"/>
                </a:solidFill>
                <a:latin typeface="Microsoft YaHei" panose="020B0503020204020204" pitchFamily="34" charset="-122"/>
                <a:ea typeface="Microsoft YaHei" panose="020B0503020204020204" pitchFamily="34" charset="-122"/>
              </a:rPr>
              <a:t> </a:t>
            </a:r>
            <a:endParaRPr lang="en-US" sz="3600" dirty="0">
              <a:solidFill>
                <a:schemeClr val="bg1"/>
              </a:solidFill>
              <a:latin typeface="楷体_GB2312" pitchFamily="49" charset="-122"/>
              <a:ea typeface="楷体_GB2312" pitchFamily="49" charset="-122"/>
            </a:endParaRPr>
          </a:p>
        </p:txBody>
      </p:sp>
      <p:sp>
        <p:nvSpPr>
          <p:cNvPr id="37893" name="Rectangle 2"/>
          <p:cNvSpPr>
            <a:spLocks noChangeArrowheads="1"/>
          </p:cNvSpPr>
          <p:nvPr/>
        </p:nvSpPr>
        <p:spPr bwMode="auto">
          <a:xfrm>
            <a:off x="2396273" y="2586891"/>
            <a:ext cx="55022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 typeface="Wingdings" panose="05000000000000000000" pitchFamily="2" charset="2"/>
              <a:buChar char="v"/>
            </a:pPr>
            <a:r>
              <a:rPr lang="ar-SA" sz="3000" dirty="0">
                <a:latin typeface="楷体_GB2312" pitchFamily="49" charset="-122"/>
                <a:ea typeface="楷体_GB2312" pitchFamily="49" charset="-122"/>
              </a:rPr>
              <a:t>دقة  فى التباعد بين صفوف المحاصيل و الحد من أضرار المحاصيل  اثناء الزراعة والتسميد والرش والحصاد</a:t>
            </a:r>
          </a:p>
          <a:p>
            <a:pPr algn="r" rtl="1">
              <a:lnSpc>
                <a:spcPct val="100000"/>
              </a:lnSpc>
              <a:spcBef>
                <a:spcPct val="0"/>
              </a:spcBef>
              <a:buFont typeface="Wingdings" panose="05000000000000000000" pitchFamily="2" charset="2"/>
              <a:buChar char="v"/>
            </a:pPr>
            <a:r>
              <a:rPr lang="ar-SA" sz="3000" dirty="0">
                <a:latin typeface="楷体_GB2312" pitchFamily="49" charset="-122"/>
                <a:ea typeface="楷体_GB2312" pitchFamily="49" charset="-122"/>
              </a:rPr>
              <a:t>تخفيض تكاليف تطبيق المركبات الكيميائية </a:t>
            </a:r>
          </a:p>
          <a:p>
            <a:pPr algn="r" rtl="1">
              <a:lnSpc>
                <a:spcPct val="100000"/>
              </a:lnSpc>
              <a:spcBef>
                <a:spcPct val="0"/>
              </a:spcBef>
              <a:buFont typeface="Wingdings" panose="05000000000000000000" pitchFamily="2" charset="2"/>
              <a:buChar char="v"/>
            </a:pPr>
            <a:r>
              <a:rPr lang="ar-SA" sz="3000" dirty="0">
                <a:latin typeface="楷体_GB2312" pitchFamily="49" charset="-122"/>
                <a:ea typeface="楷体_GB2312" pitchFamily="49" charset="-122"/>
              </a:rPr>
              <a:t>تحسين الانتاجية وجودة المحصول </a:t>
            </a:r>
          </a:p>
        </p:txBody>
      </p:sp>
      <p:pic>
        <p:nvPicPr>
          <p:cNvPr id="37894" name="Picture 7" descr="j:\program files\360se6\User Data\temp\2013012815580195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1602" y="1163029"/>
            <a:ext cx="3296336" cy="288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1602" y="4111242"/>
            <a:ext cx="3309038" cy="274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182" y="3316407"/>
            <a:ext cx="2852382" cy="27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txBox="1">
            <a:spLocks/>
          </p:cNvSpPr>
          <p:nvPr/>
        </p:nvSpPr>
        <p:spPr>
          <a:xfrm>
            <a:off x="3671247" y="101640"/>
            <a:ext cx="7569959" cy="1028505"/>
          </a:xfrm>
          <a:prstGeom prst="rect">
            <a:avLst/>
          </a:prstGeom>
          <a:gradFill>
            <a:gsLst>
              <a:gs pos="0">
                <a:schemeClr val="accent1"/>
              </a:gs>
              <a:gs pos="100000">
                <a:srgbClr val="253C57"/>
              </a:gs>
            </a:gsLs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SA" altLang="zh-CN" sz="3600" b="1" dirty="0" smtClean="0">
                <a:solidFill>
                  <a:srgbClr val="FFFF00"/>
                </a:solidFill>
              </a:rPr>
              <a:t> التطبيقات الزراعية باستخدام الاقمار الصناعية</a:t>
            </a:r>
            <a:endParaRPr lang="zh-CN" altLang="en-US" sz="3600" b="1" dirty="0">
              <a:solidFill>
                <a:srgbClr val="FFFF00"/>
              </a:solidFill>
            </a:endParaRPr>
          </a:p>
        </p:txBody>
      </p:sp>
    </p:spTree>
    <p:extLst>
      <p:ext uri="{BB962C8B-B14F-4D97-AF65-F5344CB8AC3E}">
        <p14:creationId xmlns:p14="http://schemas.microsoft.com/office/powerpoint/2010/main" val="1644641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4176214" y="274638"/>
            <a:ext cx="7406185" cy="1143000"/>
          </a:xfrm>
          <a:gradFill>
            <a:gsLst>
              <a:gs pos="0">
                <a:schemeClr val="accent1"/>
              </a:gs>
              <a:gs pos="100000">
                <a:srgbClr val="253C57"/>
              </a:gs>
            </a:gsLst>
          </a:gradFill>
        </p:spPr>
        <p:txBody>
          <a:bodyPr/>
          <a:lstStyle/>
          <a:p>
            <a:pPr algn="r" rtl="1" eaLnBrk="1" hangingPunct="1"/>
            <a:r>
              <a:rPr lang="ar-SA" altLang="zh-CN" sz="3600" dirty="0"/>
              <a:t> </a:t>
            </a:r>
            <a:r>
              <a:rPr lang="ar-SA" altLang="zh-CN" sz="3600" b="1" dirty="0">
                <a:solidFill>
                  <a:srgbClr val="FFFF00"/>
                </a:solidFill>
              </a:rPr>
              <a:t>التطبيقات الزراعية باستخدام الاقمار الصناعية</a:t>
            </a:r>
            <a:endParaRPr lang="zh-CN" altLang="en-US" sz="3600" b="1" dirty="0">
              <a:solidFill>
                <a:srgbClr val="FFFF00"/>
              </a:solidFill>
            </a:endParaRPr>
          </a:p>
        </p:txBody>
      </p:sp>
      <p:sp>
        <p:nvSpPr>
          <p:cNvPr id="38915" name="Rectangle 1"/>
          <p:cNvSpPr>
            <a:spLocks noChangeArrowheads="1"/>
          </p:cNvSpPr>
          <p:nvPr/>
        </p:nvSpPr>
        <p:spPr bwMode="auto">
          <a:xfrm>
            <a:off x="6096000" y="1635161"/>
            <a:ext cx="44227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gn="r" rtl="1">
              <a:lnSpc>
                <a:spcPct val="100000"/>
              </a:lnSpc>
              <a:spcBef>
                <a:spcPct val="0"/>
              </a:spcBef>
              <a:buFont typeface="Wingdings" panose="05000000000000000000" pitchFamily="2" charset="2"/>
              <a:buChar char="v"/>
            </a:pPr>
            <a:r>
              <a:rPr lang="ar-SA" sz="3000" dirty="0">
                <a:solidFill>
                  <a:schemeClr val="accent1"/>
                </a:solidFill>
                <a:latin typeface="楷体_GB2312" pitchFamily="49" charset="-122"/>
                <a:ea typeface="楷体_GB2312" pitchFamily="49" charset="-122"/>
              </a:rPr>
              <a:t> نظام التوجيه التلقائي الهيدروليكي</a:t>
            </a:r>
            <a:endParaRPr lang="en-US" sz="3000" dirty="0">
              <a:solidFill>
                <a:schemeClr val="accent1"/>
              </a:solidFill>
              <a:latin typeface="楷体_GB2312" pitchFamily="49" charset="-122"/>
              <a:ea typeface="楷体_GB2312" pitchFamily="49" charset="-122"/>
            </a:endParaRPr>
          </a:p>
        </p:txBody>
      </p:sp>
      <p:pic>
        <p:nvPicPr>
          <p:cNvPr id="389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435" y="1417638"/>
            <a:ext cx="464502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p:cNvSpPr>
            <a:spLocks noChangeArrowheads="1"/>
          </p:cNvSpPr>
          <p:nvPr/>
        </p:nvSpPr>
        <p:spPr bwMode="auto">
          <a:xfrm>
            <a:off x="6644374" y="2850530"/>
            <a:ext cx="54202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pPr>
            <a:r>
              <a:rPr lang="ar-SA" sz="3600" dirty="0">
                <a:latin typeface="楷体_GB2312" pitchFamily="49" charset="-122"/>
                <a:ea typeface="楷体_GB2312" pitchFamily="49" charset="-122"/>
              </a:rPr>
              <a:t>توجيه هيدروليكي التحكم</a:t>
            </a:r>
          </a:p>
          <a:p>
            <a:pPr algn="r" rtl="1">
              <a:lnSpc>
                <a:spcPct val="100000"/>
              </a:lnSpc>
              <a:spcBef>
                <a:spcPct val="0"/>
              </a:spcBef>
            </a:pPr>
            <a:r>
              <a:rPr lang="ar-SA" sz="3600" dirty="0">
                <a:latin typeface="楷体_GB2312" pitchFamily="49" charset="-122"/>
                <a:ea typeface="楷体_GB2312" pitchFamily="49" charset="-122"/>
              </a:rPr>
              <a:t>دقة أقل من ± 2.5</a:t>
            </a:r>
            <a:r>
              <a:rPr lang="en-US" sz="3600" dirty="0">
                <a:latin typeface="楷体_GB2312" pitchFamily="49" charset="-122"/>
                <a:ea typeface="楷体_GB2312" pitchFamily="49" charset="-122"/>
              </a:rPr>
              <a:t>cm </a:t>
            </a:r>
          </a:p>
          <a:p>
            <a:pPr algn="r" rtl="1">
              <a:lnSpc>
                <a:spcPct val="100000"/>
              </a:lnSpc>
              <a:spcBef>
                <a:spcPct val="0"/>
              </a:spcBef>
            </a:pPr>
            <a:r>
              <a:rPr lang="ar-SA" sz="3600" dirty="0">
                <a:latin typeface="楷体_GB2312" pitchFamily="49" charset="-122"/>
                <a:ea typeface="楷体_GB2312" pitchFamily="49" charset="-122"/>
              </a:rPr>
              <a:t>تخزين دائم للبيانات</a:t>
            </a:r>
            <a:r>
              <a:rPr lang="en-US" sz="3600" dirty="0">
                <a:latin typeface="楷体_GB2312" pitchFamily="49" charset="-122"/>
                <a:ea typeface="楷体_GB2312" pitchFamily="49" charset="-122"/>
              </a:rPr>
              <a:t> </a:t>
            </a:r>
            <a:r>
              <a:rPr lang="ar-SA" sz="3600" dirty="0">
                <a:latin typeface="楷体_GB2312" pitchFamily="49" charset="-122"/>
                <a:ea typeface="楷体_GB2312" pitchFamily="49" charset="-122"/>
              </a:rPr>
              <a:t>و عمليات تطوير ذاتية و قابلية قوية</a:t>
            </a:r>
            <a:endParaRPr lang="en-US" sz="3600" dirty="0">
              <a:latin typeface="楷体_GB2312" pitchFamily="49" charset="-122"/>
              <a:ea typeface="楷体_GB2312" pitchFamily="49" charset="-122"/>
            </a:endParaRPr>
          </a:p>
        </p:txBody>
      </p:sp>
      <p:pic>
        <p:nvPicPr>
          <p:cNvPr id="3891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805" y="4616619"/>
            <a:ext cx="2718476" cy="204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挑战者MT765d联合整地机 00_00_10-00_00_32.avi">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17565" y="5158854"/>
            <a:ext cx="2199284" cy="157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13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Agricultural Application of Satellite Navigation</a:t>
            </a:r>
            <a:endParaRPr lang="zh-CN" altLang="en-US" b="1" dirty="0" smtClean="0">
              <a:solidFill>
                <a:srgbClr val="FFFF00"/>
              </a:solidFill>
            </a:endParaRPr>
          </a:p>
        </p:txBody>
      </p:sp>
      <p:sp>
        <p:nvSpPr>
          <p:cNvPr id="39939" name="Rectangle 1"/>
          <p:cNvSpPr>
            <a:spLocks noChangeArrowheads="1"/>
          </p:cNvSpPr>
          <p:nvPr/>
        </p:nvSpPr>
        <p:spPr bwMode="auto">
          <a:xfrm>
            <a:off x="450376" y="2076895"/>
            <a:ext cx="6397306"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gn="r" rtl="1">
              <a:lnSpc>
                <a:spcPct val="100000"/>
              </a:lnSpc>
              <a:spcBef>
                <a:spcPct val="0"/>
              </a:spcBef>
              <a:buFont typeface="Wingdings" panose="05000000000000000000" pitchFamily="2" charset="2"/>
              <a:buChar char="v"/>
            </a:pPr>
            <a:r>
              <a:rPr lang="ar-SA" sz="3000" dirty="0">
                <a:solidFill>
                  <a:schemeClr val="accent1"/>
                </a:solidFill>
                <a:latin typeface="楷体_GB2312" pitchFamily="49" charset="-122"/>
                <a:ea typeface="楷体_GB2312" pitchFamily="49" charset="-122"/>
              </a:rPr>
              <a:t> نظام التوجيه التلقائي عبر طارة القياده</a:t>
            </a:r>
            <a:endParaRPr lang="en-US" sz="3000" dirty="0">
              <a:solidFill>
                <a:schemeClr val="accent1"/>
              </a:solidFill>
              <a:latin typeface="楷体_GB2312" pitchFamily="49" charset="-122"/>
              <a:ea typeface="楷体_GB2312" pitchFamily="49" charset="-122"/>
            </a:endParaRPr>
          </a:p>
        </p:txBody>
      </p:sp>
      <p:pic>
        <p:nvPicPr>
          <p:cNvPr id="399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7682" y="2302752"/>
            <a:ext cx="461486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3"/>
          <p:cNvSpPr>
            <a:spLocks noChangeArrowheads="1"/>
          </p:cNvSpPr>
          <p:nvPr/>
        </p:nvSpPr>
        <p:spPr bwMode="auto">
          <a:xfrm>
            <a:off x="971328" y="2852791"/>
            <a:ext cx="53608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pPr>
            <a:r>
              <a:rPr lang="ar-SA" sz="3000" dirty="0">
                <a:latin typeface="楷体_GB2312" pitchFamily="49" charset="-122"/>
                <a:ea typeface="楷体_GB2312" pitchFamily="49" charset="-122"/>
              </a:rPr>
              <a:t>دقة أقل من ± 2.5</a:t>
            </a:r>
            <a:r>
              <a:rPr lang="en-US" sz="3000" dirty="0">
                <a:latin typeface="楷体_GB2312" pitchFamily="49" charset="-122"/>
                <a:ea typeface="楷体_GB2312" pitchFamily="49" charset="-122"/>
              </a:rPr>
              <a:t>cm </a:t>
            </a:r>
            <a:endParaRPr lang="ar-SA" sz="3000" dirty="0">
              <a:latin typeface="楷体_GB2312" pitchFamily="49" charset="-122"/>
              <a:ea typeface="楷体_GB2312" pitchFamily="49" charset="-122"/>
            </a:endParaRPr>
          </a:p>
          <a:p>
            <a:pPr algn="r" rtl="1">
              <a:lnSpc>
                <a:spcPct val="100000"/>
              </a:lnSpc>
              <a:spcBef>
                <a:spcPct val="0"/>
              </a:spcBef>
            </a:pPr>
            <a:r>
              <a:rPr lang="ar-SA" sz="3000" dirty="0">
                <a:latin typeface="楷体_GB2312" pitchFamily="49" charset="-122"/>
                <a:ea typeface="楷体_GB2312" pitchFamily="49" charset="-122"/>
              </a:rPr>
              <a:t>مرنة وتقطى مساحات واسعة ومتحركة </a:t>
            </a:r>
          </a:p>
          <a:p>
            <a:pPr algn="r" rtl="1">
              <a:lnSpc>
                <a:spcPct val="100000"/>
              </a:lnSpc>
              <a:spcBef>
                <a:spcPct val="0"/>
              </a:spcBef>
            </a:pPr>
            <a:r>
              <a:rPr lang="ar-SA" sz="3000" dirty="0">
                <a:latin typeface="楷体_GB2312" pitchFamily="49" charset="-122"/>
                <a:ea typeface="楷体_GB2312" pitchFamily="49" charset="-122"/>
              </a:rPr>
              <a:t>سهلة التركيب</a:t>
            </a:r>
            <a:endParaRPr lang="en-US" sz="3000" dirty="0">
              <a:latin typeface="楷体_GB2312" pitchFamily="49" charset="-122"/>
              <a:ea typeface="楷体_GB2312" pitchFamily="49" charset="-122"/>
            </a:endParaRPr>
          </a:p>
          <a:p>
            <a:pPr algn="r" rtl="1">
              <a:lnSpc>
                <a:spcPct val="100000"/>
              </a:lnSpc>
              <a:spcBef>
                <a:spcPct val="0"/>
              </a:spcBef>
            </a:pPr>
            <a:r>
              <a:rPr lang="ar-SA" sz="3000" dirty="0">
                <a:latin typeface="楷体_GB2312" pitchFamily="49" charset="-122"/>
                <a:ea typeface="楷体_GB2312" pitchFamily="49" charset="-122"/>
              </a:rPr>
              <a:t>سهلة التنقل بين الالات</a:t>
            </a:r>
          </a:p>
          <a:p>
            <a:pPr algn="r" rtl="1">
              <a:lnSpc>
                <a:spcPct val="100000"/>
              </a:lnSpc>
              <a:spcBef>
                <a:spcPct val="0"/>
              </a:spcBef>
            </a:pPr>
            <a:r>
              <a:rPr lang="ar-SA" sz="3000" dirty="0">
                <a:latin typeface="楷体_GB2312" pitchFamily="49" charset="-122"/>
                <a:ea typeface="楷体_GB2312" pitchFamily="49" charset="-122"/>
              </a:rPr>
              <a:t>عزم دوران عالى الى جانب تقليل الضوضاء</a:t>
            </a:r>
            <a:endParaRPr lang="en-US" sz="3000" dirty="0">
              <a:latin typeface="楷体_GB2312" pitchFamily="49" charset="-122"/>
              <a:ea typeface="楷体_GB2312" pitchFamily="49" charset="-122"/>
            </a:endParaRPr>
          </a:p>
        </p:txBody>
      </p:sp>
      <p:pic>
        <p:nvPicPr>
          <p:cNvPr id="399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8763" y="3722214"/>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230" y="571182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0994" y="3751263"/>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723" y="5917217"/>
            <a:ext cx="89808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72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2800316" y="274638"/>
            <a:ext cx="8782083" cy="1143000"/>
          </a:xfrm>
          <a:gradFill>
            <a:gsLst>
              <a:gs pos="0">
                <a:schemeClr val="accent1"/>
              </a:gs>
              <a:gs pos="100000">
                <a:srgbClr val="253C57"/>
              </a:gs>
            </a:gsLst>
          </a:gradFill>
        </p:spPr>
        <p:txBody>
          <a:bodyPr/>
          <a:lstStyle/>
          <a:p>
            <a:pPr algn="r" rtl="1" eaLnBrk="1" hangingPunct="1"/>
            <a:r>
              <a:rPr lang="ar-SA" altLang="zh-CN" b="1" dirty="0" smtClean="0">
                <a:solidFill>
                  <a:srgbClr val="FFFF00"/>
                </a:solidFill>
              </a:rPr>
              <a:t> التطبيقات الزراعية باستخدام الاقمار الصناعية</a:t>
            </a:r>
            <a:endParaRPr lang="zh-CN" altLang="en-US" b="1" dirty="0" smtClean="0">
              <a:solidFill>
                <a:srgbClr val="FFFF00"/>
              </a:solidFill>
            </a:endParaRPr>
          </a:p>
        </p:txBody>
      </p:sp>
      <p:sp>
        <p:nvSpPr>
          <p:cNvPr id="40963" name="Rectangle 1"/>
          <p:cNvSpPr>
            <a:spLocks noChangeArrowheads="1"/>
          </p:cNvSpPr>
          <p:nvPr/>
        </p:nvSpPr>
        <p:spPr bwMode="auto">
          <a:xfrm>
            <a:off x="1348546" y="1889139"/>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gn="r" rtl="1">
              <a:lnSpc>
                <a:spcPct val="100000"/>
              </a:lnSpc>
              <a:spcBef>
                <a:spcPct val="0"/>
              </a:spcBef>
              <a:buFont typeface="Wingdings" panose="05000000000000000000" pitchFamily="2" charset="2"/>
              <a:buChar char="v"/>
            </a:pPr>
            <a:r>
              <a:rPr lang="ar-SA" sz="3000" dirty="0">
                <a:solidFill>
                  <a:schemeClr val="accent1"/>
                </a:solidFill>
                <a:latin typeface="楷体_GB2312" pitchFamily="49" charset="-122"/>
                <a:ea typeface="楷体_GB2312" pitchFamily="49" charset="-122"/>
              </a:rPr>
              <a:t>نظام قياس المساحة</a:t>
            </a:r>
            <a:endParaRPr lang="en-US" sz="3000" dirty="0">
              <a:solidFill>
                <a:schemeClr val="accent1"/>
              </a:solidFill>
              <a:latin typeface="楷体_GB2312" pitchFamily="49" charset="-122"/>
              <a:ea typeface="楷体_GB2312" pitchFamily="49" charset="-122"/>
            </a:endParaRPr>
          </a:p>
        </p:txBody>
      </p:sp>
      <p:pic>
        <p:nvPicPr>
          <p:cNvPr id="409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51593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53498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205" y="3178175"/>
            <a:ext cx="21701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5275" y="2732799"/>
            <a:ext cx="65627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789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Agricultural Application of Satellite Navigation</a:t>
            </a:r>
            <a:endParaRPr lang="zh-CN" altLang="en-US" b="1" dirty="0" smtClean="0">
              <a:solidFill>
                <a:srgbClr val="FFFF00"/>
              </a:solidFill>
            </a:endParaRPr>
          </a:p>
        </p:txBody>
      </p:sp>
      <p:sp>
        <p:nvSpPr>
          <p:cNvPr id="41987" name="Rectangle 1"/>
          <p:cNvSpPr>
            <a:spLocks noChangeArrowheads="1"/>
          </p:cNvSpPr>
          <p:nvPr/>
        </p:nvSpPr>
        <p:spPr bwMode="auto">
          <a:xfrm>
            <a:off x="6456363" y="1479550"/>
            <a:ext cx="30940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gn="r" rtl="1">
              <a:lnSpc>
                <a:spcPct val="100000"/>
              </a:lnSpc>
              <a:spcBef>
                <a:spcPct val="0"/>
              </a:spcBef>
              <a:buFont typeface="Wingdings" panose="05000000000000000000" pitchFamily="2" charset="2"/>
              <a:buChar char="v"/>
            </a:pPr>
            <a:r>
              <a:rPr lang="ar-SA" sz="3000" dirty="0">
                <a:solidFill>
                  <a:schemeClr val="tx2"/>
                </a:solidFill>
                <a:latin typeface="楷体_GB2312" pitchFamily="49" charset="-122"/>
                <a:ea typeface="楷体_GB2312" pitchFamily="49" charset="-122"/>
              </a:rPr>
              <a:t>نظام فحص التربة</a:t>
            </a:r>
            <a:endParaRPr lang="en-US" sz="3000" dirty="0">
              <a:solidFill>
                <a:schemeClr val="tx2"/>
              </a:solidFill>
              <a:latin typeface="楷体_GB2312" pitchFamily="49" charset="-122"/>
              <a:ea typeface="楷体_GB2312" pitchFamily="49" charset="-122"/>
            </a:endParaRPr>
          </a:p>
        </p:txBody>
      </p:sp>
      <p:pic>
        <p:nvPicPr>
          <p:cNvPr id="419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51593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53498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2"/>
          <p:cNvSpPr>
            <a:spLocks noChangeArrowheads="1"/>
          </p:cNvSpPr>
          <p:nvPr/>
        </p:nvSpPr>
        <p:spPr bwMode="auto">
          <a:xfrm>
            <a:off x="477672" y="1938337"/>
            <a:ext cx="1110472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400" dirty="0">
                <a:latin typeface="楷体_GB2312" pitchFamily="49" charset="-122"/>
                <a:ea typeface="楷体_GB2312" pitchFamily="49" charset="-122"/>
              </a:rPr>
              <a:t>فحص خصوبة التربة و النتروجين والرطوبة وكل خواص التربة التى لها قيمة مرجعية هامة لاختيار المحاصيل  والإدارة الشاملة بعد الحراثة.</a:t>
            </a:r>
          </a:p>
        </p:txBody>
      </p:sp>
      <p:pic>
        <p:nvPicPr>
          <p:cNvPr id="419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6076" y="3094038"/>
            <a:ext cx="71421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21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830570" y="861243"/>
            <a:ext cx="45602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nSpc>
                <a:spcPct val="100000"/>
              </a:lnSpc>
              <a:spcBef>
                <a:spcPct val="0"/>
              </a:spcBef>
              <a:buFont typeface="Wingdings" panose="05000000000000000000" pitchFamily="2" charset="2"/>
              <a:buChar char="v"/>
            </a:pPr>
            <a:r>
              <a:rPr lang="en-US" sz="3000" dirty="0">
                <a:solidFill>
                  <a:schemeClr val="accent1"/>
                </a:solidFill>
                <a:latin typeface="楷体_GB2312" pitchFamily="49" charset="-122"/>
                <a:ea typeface="楷体_GB2312" pitchFamily="49" charset="-122"/>
              </a:rPr>
              <a:t>Soil testing system</a:t>
            </a:r>
          </a:p>
        </p:txBody>
      </p:sp>
      <p:pic>
        <p:nvPicPr>
          <p:cNvPr id="430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51593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53498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2"/>
          <p:cNvSpPr>
            <a:spLocks noChangeArrowheads="1"/>
          </p:cNvSpPr>
          <p:nvPr/>
        </p:nvSpPr>
        <p:spPr bwMode="auto">
          <a:xfrm>
            <a:off x="655093" y="1482748"/>
            <a:ext cx="1061795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000" dirty="0">
                <a:latin typeface="楷体_GB2312" pitchFamily="49" charset="-122"/>
                <a:ea typeface="楷体_GB2312" pitchFamily="49" charset="-122"/>
              </a:rPr>
              <a:t>يستخدم جهاز فحص التربة والاسمدة لاكتشاف التربة ولمعرفة كيمات العناصر الغذائية بالتربة والموصليه ودرجة حموضة وقلوية التربة وغيرهما من العوامل الرئيسية وذلك بجمع بيانات الموقع وخريطة التربه حسب الحالة التغذوية الفعلية والمعالم الطبيعية من التربة</a:t>
            </a:r>
            <a:endParaRPr lang="en-US" sz="3000" dirty="0">
              <a:latin typeface="楷体_GB2312" pitchFamily="49" charset="-122"/>
              <a:ea typeface="楷体_GB2312" pitchFamily="49" charset="-122"/>
            </a:endParaRPr>
          </a:p>
        </p:txBody>
      </p:sp>
      <p:pic>
        <p:nvPicPr>
          <p:cNvPr id="430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421086"/>
            <a:ext cx="3097213" cy="212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2851" y="3359150"/>
            <a:ext cx="5813471" cy="223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5"/>
          <p:cNvSpPr>
            <a:spLocks noChangeArrowheads="1"/>
          </p:cNvSpPr>
          <p:nvPr/>
        </p:nvSpPr>
        <p:spPr bwMode="auto">
          <a:xfrm>
            <a:off x="1774824" y="5607051"/>
            <a:ext cx="906149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pPr>
            <a:r>
              <a:rPr lang="ar-SA" sz="2500" dirty="0">
                <a:solidFill>
                  <a:schemeClr val="tx2"/>
                </a:solidFill>
                <a:latin typeface="楷体_GB2312" pitchFamily="49" charset="-122"/>
                <a:ea typeface="楷体_GB2312" pitchFamily="49" charset="-122"/>
              </a:rPr>
              <a:t>تحليل الطيف بالأشعة تحت الحمراء والحث الكهرومغناطيسي و رادارات التربة  وأشعة غاما</a:t>
            </a:r>
            <a:endParaRPr lang="en-US" sz="2500" dirty="0">
              <a:solidFill>
                <a:schemeClr val="bg1"/>
              </a:solidFill>
              <a:latin typeface="楷体_GB2312" pitchFamily="49" charset="-122"/>
              <a:ea typeface="楷体_GB2312" pitchFamily="49" charset="-122"/>
            </a:endParaRPr>
          </a:p>
        </p:txBody>
      </p:sp>
      <p:sp>
        <p:nvSpPr>
          <p:cNvPr id="13" name="标题 1"/>
          <p:cNvSpPr txBox="1">
            <a:spLocks/>
          </p:cNvSpPr>
          <p:nvPr/>
        </p:nvSpPr>
        <p:spPr bwMode="auto">
          <a:xfrm>
            <a:off x="4136955" y="154806"/>
            <a:ext cx="7515367" cy="836612"/>
          </a:xfrm>
          <a:prstGeom prst="rect">
            <a:avLst/>
          </a:prstGeom>
          <a:gradFill rotWithShape="1">
            <a:gsLst>
              <a:gs pos="0">
                <a:schemeClr val="accent1"/>
              </a:gs>
              <a:gs pos="100000">
                <a:srgbClr val="253C57"/>
              </a:gs>
            </a:gsLst>
            <a:lin ang="0" scaled="1"/>
          </a:gradFill>
          <a:ln w="9525">
            <a:solidFill>
              <a:srgbClr val="4F81BD"/>
            </a:solidFill>
            <a:miter lim="800000"/>
            <a:headEnd/>
            <a:tailEnd/>
          </a:ln>
        </p:spPr>
        <p:txBody>
          <a:bodyPr anchor="ct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lnSpc>
                <a:spcPct val="100000"/>
              </a:lnSpc>
              <a:spcBef>
                <a:spcPct val="0"/>
              </a:spcBef>
              <a:buFontTx/>
              <a:buNone/>
            </a:pPr>
            <a:r>
              <a:rPr lang="ar-SA" altLang="zh-CN" sz="3600" dirty="0">
                <a:solidFill>
                  <a:srgbClr val="FFFF00"/>
                </a:solidFill>
                <a:latin typeface="Times New Roman" panose="02020603050405020304" pitchFamily="18" charset="0"/>
                <a:ea typeface="Microsoft YaHei" panose="020B0503020204020204" pitchFamily="34" charset="-122"/>
                <a:cs typeface="Times New Roman" panose="02020603050405020304" pitchFamily="18" charset="0"/>
              </a:rPr>
              <a:t> التطبيقات الزراعية باستخدام الاقمار الصناعية</a:t>
            </a:r>
            <a:endParaRPr lang="zh-CN" altLang="en-US" sz="3600" dirty="0">
              <a:solidFill>
                <a:srgbClr val="FFFF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79369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Agricultural Application of Satellite Navigation</a:t>
            </a:r>
            <a:endParaRPr lang="zh-CN" altLang="en-US" b="1" dirty="0" smtClean="0">
              <a:solidFill>
                <a:srgbClr val="FFFF00"/>
              </a:solidFill>
            </a:endParaRPr>
          </a:p>
        </p:txBody>
      </p:sp>
      <p:sp>
        <p:nvSpPr>
          <p:cNvPr id="44035" name="Rectangle 1"/>
          <p:cNvSpPr>
            <a:spLocks noChangeArrowheads="1"/>
          </p:cNvSpPr>
          <p:nvPr/>
        </p:nvSpPr>
        <p:spPr bwMode="auto">
          <a:xfrm>
            <a:off x="5308978" y="1566465"/>
            <a:ext cx="4832281"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gn="r" rtl="1">
              <a:lnSpc>
                <a:spcPct val="100000"/>
              </a:lnSpc>
              <a:spcBef>
                <a:spcPct val="0"/>
              </a:spcBef>
              <a:buFont typeface="Wingdings" panose="05000000000000000000" pitchFamily="2" charset="2"/>
              <a:buChar char="v"/>
            </a:pPr>
            <a:r>
              <a:rPr lang="ar-SA" sz="3000" dirty="0">
                <a:solidFill>
                  <a:schemeClr val="accent1"/>
                </a:solidFill>
                <a:latin typeface="楷体_GB2312" pitchFamily="49" charset="-122"/>
                <a:ea typeface="楷体_GB2312" pitchFamily="49" charset="-122"/>
              </a:rPr>
              <a:t>نظام التحكم فى اعماق الحرث</a:t>
            </a:r>
            <a:endParaRPr lang="en-US" sz="3000" dirty="0">
              <a:solidFill>
                <a:schemeClr val="accent1"/>
              </a:solidFill>
              <a:latin typeface="楷体_GB2312" pitchFamily="49" charset="-122"/>
              <a:ea typeface="楷体_GB2312" pitchFamily="49" charset="-122"/>
            </a:endParaRPr>
          </a:p>
        </p:txBody>
      </p:sp>
      <p:pic>
        <p:nvPicPr>
          <p:cNvPr id="440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51593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5349875"/>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2"/>
          <p:cNvSpPr>
            <a:spLocks noChangeArrowheads="1"/>
          </p:cNvSpPr>
          <p:nvPr/>
        </p:nvSpPr>
        <p:spPr bwMode="auto">
          <a:xfrm>
            <a:off x="1533525" y="2823368"/>
            <a:ext cx="47085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pPr>
            <a:r>
              <a:rPr lang="ar-SA" sz="3300" dirty="0">
                <a:latin typeface="楷体_GB2312" pitchFamily="49" charset="-122"/>
                <a:ea typeface="楷体_GB2312" pitchFamily="49" charset="-122"/>
              </a:rPr>
              <a:t>تحسين الطبقة الصالحة للزراعة.</a:t>
            </a:r>
          </a:p>
          <a:p>
            <a:pPr algn="r" rtl="1">
              <a:lnSpc>
                <a:spcPct val="100000"/>
              </a:lnSpc>
              <a:spcBef>
                <a:spcPct val="0"/>
              </a:spcBef>
            </a:pPr>
            <a:r>
              <a:rPr lang="ar-SA" sz="3300" dirty="0">
                <a:latin typeface="楷体_GB2312" pitchFamily="49" charset="-122"/>
                <a:ea typeface="楷体_GB2312" pitchFamily="49" charset="-122"/>
              </a:rPr>
              <a:t>تعزيز القدرة على حفظ رطوبة التربة.</a:t>
            </a:r>
          </a:p>
          <a:p>
            <a:pPr algn="r" rtl="1">
              <a:lnSpc>
                <a:spcPct val="100000"/>
              </a:lnSpc>
              <a:spcBef>
                <a:spcPct val="0"/>
              </a:spcBef>
            </a:pPr>
            <a:r>
              <a:rPr lang="ar-SA" sz="3300" dirty="0">
                <a:latin typeface="楷体_GB2312" pitchFamily="49" charset="-122"/>
                <a:ea typeface="楷体_GB2312" pitchFamily="49" charset="-122"/>
              </a:rPr>
              <a:t>زيادة إنتاج المحاصيل.</a:t>
            </a:r>
          </a:p>
          <a:p>
            <a:pPr algn="r" rtl="1">
              <a:lnSpc>
                <a:spcPct val="100000"/>
              </a:lnSpc>
              <a:spcBef>
                <a:spcPct val="0"/>
              </a:spcBef>
            </a:pPr>
            <a:r>
              <a:rPr lang="ar-SA" sz="3300" dirty="0">
                <a:latin typeface="楷体_GB2312" pitchFamily="49" charset="-122"/>
                <a:ea typeface="楷体_GB2312" pitchFamily="49" charset="-122"/>
              </a:rPr>
              <a:t>زيادة دخل المزارعين</a:t>
            </a:r>
            <a:r>
              <a:rPr lang="en-US" sz="3300" dirty="0">
                <a:latin typeface="楷体_GB2312" pitchFamily="49" charset="-122"/>
                <a:ea typeface="楷体_GB2312" pitchFamily="49" charset="-122"/>
              </a:rPr>
              <a:t>.</a:t>
            </a:r>
          </a:p>
        </p:txBody>
      </p:sp>
      <p:pic>
        <p:nvPicPr>
          <p:cNvPr id="440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2505075"/>
            <a:ext cx="43878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9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Outline</a:t>
            </a:r>
            <a:endParaRPr lang="zh-CN" altLang="en-US" b="1" dirty="0" smtClean="0">
              <a:solidFill>
                <a:srgbClr val="FFFF00"/>
              </a:solidFill>
            </a:endParaRPr>
          </a:p>
        </p:txBody>
      </p:sp>
      <p:sp>
        <p:nvSpPr>
          <p:cNvPr id="9219" name="内容占位符 2"/>
          <p:cNvSpPr>
            <a:spLocks noGrp="1"/>
          </p:cNvSpPr>
          <p:nvPr>
            <p:ph idx="1"/>
          </p:nvPr>
        </p:nvSpPr>
        <p:spPr/>
        <p:txBody>
          <a:bodyPr/>
          <a:lstStyle/>
          <a:p>
            <a:pPr algn="r" rtl="1" eaLnBrk="1" hangingPunct="1">
              <a:buFont typeface="Wingdings" panose="05000000000000000000" pitchFamily="2" charset="2"/>
              <a:buChar char="v"/>
            </a:pPr>
            <a:r>
              <a:rPr lang="en-US" altLang="zh-CN" sz="3400" dirty="0"/>
              <a:t> </a:t>
            </a:r>
            <a:r>
              <a:rPr lang="ar-SA" altLang="zh-CN" sz="3400" dirty="0">
                <a:solidFill>
                  <a:schemeClr val="accent1"/>
                </a:solidFill>
              </a:rPr>
              <a:t>مقدمة</a:t>
            </a:r>
            <a:endParaRPr lang="en-US" altLang="zh-CN" sz="3400" dirty="0">
              <a:solidFill>
                <a:schemeClr val="accent1"/>
              </a:solidFill>
            </a:endParaRPr>
          </a:p>
          <a:p>
            <a:pPr algn="r" rtl="1" eaLnBrk="1" hangingPunct="1">
              <a:buFont typeface="Wingdings" panose="05000000000000000000" pitchFamily="2" charset="2"/>
              <a:buChar char="v"/>
            </a:pPr>
            <a:r>
              <a:rPr lang="ar-SA"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الدقيقة</a:t>
            </a:r>
            <a:endParaRPr lang="en-US" altLang="zh-CN"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الذكية</a:t>
            </a:r>
            <a:endParaRPr lang="en-US" altLang="zh-CN"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a:buFont typeface="Wingdings" panose="05000000000000000000" pitchFamily="2" charset="2"/>
              <a:buChar char="v"/>
            </a:pPr>
            <a:r>
              <a:rPr lang="ar-SA"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اثر استخدام الاقمار الصناعية على الزراعة</a:t>
            </a:r>
            <a:endParaRPr lang="en-US"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التطبيقات الزراعية باستخدام الاقمار الصناعية</a:t>
            </a:r>
            <a:endParaRPr lang="zh-CN" altLang="en-US"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p:txBody>
      </p:sp>
      <p:cxnSp>
        <p:nvCxnSpPr>
          <p:cNvPr id="10244" name="直接连接符 3"/>
          <p:cNvCxnSpPr>
            <a:cxnSpLocks noChangeShapeType="1"/>
          </p:cNvCxnSpPr>
          <p:nvPr/>
        </p:nvCxnSpPr>
        <p:spPr bwMode="auto">
          <a:xfrm flipV="1">
            <a:off x="5462588" y="2152911"/>
            <a:ext cx="6119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598643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gradFill>
            <a:gsLst>
              <a:gs pos="0">
                <a:schemeClr val="accent1"/>
              </a:gs>
              <a:gs pos="100000">
                <a:srgbClr val="253C57"/>
              </a:gs>
            </a:gsLst>
          </a:gradFill>
        </p:spPr>
        <p:txBody>
          <a:bodyPr/>
          <a:lstStyle/>
          <a:p>
            <a:pPr eaLnBrk="1" hangingPunct="1"/>
            <a:r>
              <a:rPr lang="en-US" altLang="zh-CN" b="1" dirty="0" smtClean="0">
                <a:solidFill>
                  <a:srgbClr val="FFFF00"/>
                </a:solidFill>
              </a:rPr>
              <a:t>Agricultural Application of Satellite Navigation</a:t>
            </a:r>
            <a:endParaRPr lang="zh-CN" altLang="en-US" b="1" dirty="0" smtClean="0">
              <a:solidFill>
                <a:srgbClr val="FFFF00"/>
              </a:solidFill>
            </a:endParaRPr>
          </a:p>
        </p:txBody>
      </p:sp>
      <p:sp>
        <p:nvSpPr>
          <p:cNvPr id="46083" name="Rectangle 1"/>
          <p:cNvSpPr>
            <a:spLocks noChangeArrowheads="1"/>
          </p:cNvSpPr>
          <p:nvPr/>
        </p:nvSpPr>
        <p:spPr bwMode="auto">
          <a:xfrm>
            <a:off x="7894638" y="1423712"/>
            <a:ext cx="2638731"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3800" dirty="0">
                <a:solidFill>
                  <a:schemeClr val="accent1"/>
                </a:solidFill>
                <a:latin typeface="楷体_GB2312" pitchFamily="49" charset="-122"/>
                <a:ea typeface="楷体_GB2312" pitchFamily="49" charset="-122"/>
              </a:rPr>
              <a:t>نظام التسويه </a:t>
            </a:r>
            <a:endParaRPr lang="en-US" sz="3800" dirty="0">
              <a:solidFill>
                <a:schemeClr val="accent1"/>
              </a:solidFill>
              <a:latin typeface="楷体_GB2312" pitchFamily="49" charset="-122"/>
              <a:ea typeface="楷体_GB2312" pitchFamily="49" charset="-122"/>
            </a:endParaRPr>
          </a:p>
        </p:txBody>
      </p:sp>
      <p:pic>
        <p:nvPicPr>
          <p:cNvPr id="460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2"/>
          <p:cNvSpPr>
            <a:spLocks noChangeArrowheads="1"/>
          </p:cNvSpPr>
          <p:nvPr/>
        </p:nvSpPr>
        <p:spPr bwMode="auto">
          <a:xfrm>
            <a:off x="2171700" y="1621254"/>
            <a:ext cx="84963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nSpc>
                <a:spcPct val="100000"/>
              </a:lnSpc>
              <a:spcBef>
                <a:spcPct val="0"/>
              </a:spcBef>
              <a:buFont typeface="Arial" panose="020B0604020202020204" pitchFamily="34" charset="0"/>
              <a:buNone/>
            </a:pPr>
            <a:endParaRPr lang="ar-SA" sz="2500" dirty="0">
              <a:latin typeface="Times New Roman" panose="02020603050405020304" pitchFamily="18" charset="0"/>
              <a:ea typeface="楷体_GB2312" pitchFamily="49" charset="-122"/>
              <a:cs typeface="Times New Roman" panose="02020603050405020304" pitchFamily="18" charset="0"/>
            </a:endParaRPr>
          </a:p>
          <a:p>
            <a:pPr algn="r" rtl="1">
              <a:lnSpc>
                <a:spcPct val="100000"/>
              </a:lnSpc>
              <a:spcBef>
                <a:spcPct val="0"/>
              </a:spcBef>
              <a:buFont typeface="Wingdings" panose="05000000000000000000" pitchFamily="2" charset="2"/>
              <a:buChar char="q"/>
            </a:pPr>
            <a:r>
              <a:rPr lang="ar-SA" sz="2500" dirty="0">
                <a:latin typeface="Times New Roman" panose="02020603050405020304" pitchFamily="18" charset="0"/>
                <a:ea typeface="楷体_GB2312" pitchFamily="49" charset="-122"/>
                <a:cs typeface="Times New Roman" panose="02020603050405020304" pitchFamily="18" charset="0"/>
              </a:rPr>
              <a:t>30 - 50 % زيادة الإنتاجية</a:t>
            </a:r>
          </a:p>
          <a:p>
            <a:pPr algn="r" rtl="1">
              <a:lnSpc>
                <a:spcPct val="100000"/>
              </a:lnSpc>
              <a:spcBef>
                <a:spcPct val="0"/>
              </a:spcBef>
              <a:buFont typeface="Wingdings" panose="05000000000000000000" pitchFamily="2" charset="2"/>
              <a:buChar char="q"/>
            </a:pPr>
            <a:r>
              <a:rPr lang="ar-SA" sz="2500" dirty="0">
                <a:latin typeface="Times New Roman" panose="02020603050405020304" pitchFamily="18" charset="0"/>
                <a:ea typeface="楷体_GB2312" pitchFamily="49" charset="-122"/>
                <a:cs typeface="Times New Roman" panose="02020603050405020304" pitchFamily="18" charset="0"/>
              </a:rPr>
              <a:t>تقليل أكثر من 30 ٪ من تكلفة الوقود</a:t>
            </a:r>
          </a:p>
          <a:p>
            <a:pPr algn="r" rtl="1">
              <a:lnSpc>
                <a:spcPct val="100000"/>
              </a:lnSpc>
              <a:spcBef>
                <a:spcPct val="0"/>
              </a:spcBef>
              <a:buFont typeface="Wingdings" panose="05000000000000000000" pitchFamily="2" charset="2"/>
              <a:buChar char="q"/>
            </a:pPr>
            <a:r>
              <a:rPr lang="ar-SA" sz="2500" dirty="0">
                <a:latin typeface="Times New Roman" panose="02020603050405020304" pitchFamily="18" charset="0"/>
                <a:ea typeface="楷体_GB2312" pitchFamily="49" charset="-122"/>
                <a:cs typeface="Times New Roman" panose="02020603050405020304" pitchFamily="18" charset="0"/>
              </a:rPr>
              <a:t>يقلل كثيرا من كثافة العمليات</a:t>
            </a:r>
          </a:p>
          <a:p>
            <a:pPr algn="r" rtl="1">
              <a:lnSpc>
                <a:spcPct val="100000"/>
              </a:lnSpc>
              <a:spcBef>
                <a:spcPct val="0"/>
              </a:spcBef>
              <a:buFont typeface="Wingdings" panose="05000000000000000000" pitchFamily="2" charset="2"/>
              <a:buChar char="q"/>
            </a:pPr>
            <a:r>
              <a:rPr lang="ar-SA" sz="2500" dirty="0">
                <a:latin typeface="Times New Roman" panose="02020603050405020304" pitchFamily="18" charset="0"/>
                <a:ea typeface="楷体_GB2312" pitchFamily="49" charset="-122"/>
                <a:cs typeface="Times New Roman" panose="02020603050405020304" pitchFamily="18" charset="0"/>
              </a:rPr>
              <a:t>30 - 50 ٪ توفير مياه الري</a:t>
            </a:r>
          </a:p>
          <a:p>
            <a:pPr algn="r" rtl="1">
              <a:lnSpc>
                <a:spcPct val="100000"/>
              </a:lnSpc>
              <a:spcBef>
                <a:spcPct val="0"/>
              </a:spcBef>
              <a:buFont typeface="Wingdings" panose="05000000000000000000" pitchFamily="2" charset="2"/>
              <a:buChar char="q"/>
            </a:pPr>
            <a:r>
              <a:rPr lang="ar-SA" sz="2500" dirty="0">
                <a:latin typeface="Times New Roman" panose="02020603050405020304" pitchFamily="18" charset="0"/>
                <a:ea typeface="楷体_GB2312" pitchFamily="49" charset="-122"/>
                <a:cs typeface="Times New Roman" panose="02020603050405020304" pitchFamily="18" charset="0"/>
              </a:rPr>
              <a:t>تحسين أكثر من 20 ٪ من معدل استخدام الأسمدة </a:t>
            </a:r>
          </a:p>
        </p:txBody>
      </p:sp>
      <p:pic>
        <p:nvPicPr>
          <p:cNvPr id="4608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639" y="4084164"/>
            <a:ext cx="4614860" cy="24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2863" y="4021911"/>
            <a:ext cx="47529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039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61939" y="372280"/>
            <a:ext cx="428276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nSpc>
                <a:spcPct val="100000"/>
              </a:lnSpc>
              <a:spcBef>
                <a:spcPct val="0"/>
              </a:spcBef>
              <a:buFont typeface="Wingdings" panose="05000000000000000000" pitchFamily="2" charset="2"/>
              <a:buChar char="v"/>
            </a:pPr>
            <a:r>
              <a:rPr lang="en-US" sz="3600" dirty="0">
                <a:solidFill>
                  <a:schemeClr val="accent1"/>
                </a:solidFill>
                <a:latin typeface="楷体_GB2312" pitchFamily="49" charset="-122"/>
                <a:ea typeface="楷体_GB2312" pitchFamily="49" charset="-122"/>
              </a:rPr>
              <a:t>land leveling </a:t>
            </a:r>
            <a:r>
              <a:rPr lang="en-US" sz="3000" dirty="0">
                <a:solidFill>
                  <a:schemeClr val="accent1"/>
                </a:solidFill>
                <a:latin typeface="楷体_GB2312" pitchFamily="49" charset="-122"/>
                <a:ea typeface="楷体_GB2312" pitchFamily="49" charset="-122"/>
              </a:rPr>
              <a:t>system</a:t>
            </a:r>
          </a:p>
        </p:txBody>
      </p:sp>
      <p:pic>
        <p:nvPicPr>
          <p:cNvPr id="471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标题 1"/>
          <p:cNvSpPr>
            <a:spLocks noGrp="1"/>
          </p:cNvSpPr>
          <p:nvPr>
            <p:ph type="title"/>
          </p:nvPr>
        </p:nvSpPr>
        <p:spPr>
          <a:xfrm>
            <a:off x="4790365" y="208082"/>
            <a:ext cx="7105934" cy="1143000"/>
          </a:xfrm>
          <a:gradFill>
            <a:gsLst>
              <a:gs pos="0">
                <a:schemeClr val="accent1"/>
              </a:gs>
              <a:gs pos="100000">
                <a:srgbClr val="253C57"/>
              </a:gs>
            </a:gsLst>
          </a:gradFill>
        </p:spPr>
        <p:txBody>
          <a:bodyPr/>
          <a:lstStyle/>
          <a:p>
            <a:pPr algn="r" rtl="1" eaLnBrk="1" hangingPunct="1"/>
            <a:r>
              <a:rPr lang="ar-SA" altLang="zh-CN" sz="3200" dirty="0"/>
              <a:t> </a:t>
            </a:r>
            <a:r>
              <a:rPr lang="ar-SA" altLang="zh-CN" sz="3600" b="1" dirty="0">
                <a:solidFill>
                  <a:srgbClr val="FFFF00"/>
                </a:solidFill>
              </a:rPr>
              <a:t>التطبيقات الزراعية باستخدام الاقمار الصناعية</a:t>
            </a:r>
            <a:endParaRPr lang="zh-CN" altLang="en-US" sz="3600" b="1"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4426283"/>
              </p:ext>
            </p:extLst>
          </p:nvPr>
        </p:nvGraphicFramePr>
        <p:xfrm>
          <a:off x="639549" y="1604584"/>
          <a:ext cx="10633502" cy="5120578"/>
        </p:xfrm>
        <a:graphic>
          <a:graphicData uri="http://schemas.openxmlformats.org/drawingml/2006/table">
            <a:tbl>
              <a:tblPr/>
              <a:tblGrid>
                <a:gridCol w="2417429"/>
                <a:gridCol w="3741638"/>
                <a:gridCol w="4474435"/>
              </a:tblGrid>
              <a:tr h="652463">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anose="020B0604020202020204" pitchFamily="34" charset="0"/>
                          <a:ea typeface="SimHei" pitchFamily="49" charset="-122"/>
                        </a:rPr>
                        <a:t>Control method</a:t>
                      </a:r>
                      <a:endParaRPr kumimoji="0" lang="en-US" sz="2400" b="1" i="0" u="none" strike="noStrike" cap="none" normalizeH="0" baseline="0" dirty="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anose="020B0604020202020204" pitchFamily="34" charset="0"/>
                          <a:ea typeface="SimHei" pitchFamily="49" charset="-122"/>
                        </a:rPr>
                        <a:t>Laser leveling</a:t>
                      </a:r>
                      <a:endParaRPr kumimoji="0" lang="en-US" sz="2400" b="1" i="0" u="none" strike="noStrike" cap="none" normalizeH="0" baseline="0" dirty="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panose="020B0604020202020204" pitchFamily="34" charset="0"/>
                          <a:ea typeface="SimHei" pitchFamily="49" charset="-122"/>
                        </a:rPr>
                        <a:t>Satellite leveling</a:t>
                      </a:r>
                      <a:endParaRPr kumimoji="0" lang="en-US" sz="2400" b="1" i="0" u="none" strike="noStrike" cap="none" normalizeH="0" baseline="0" dirty="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77900">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latin typeface="Arial" panose="020B0604020202020204" pitchFamily="34" charset="0"/>
                          <a:ea typeface="SimHei" pitchFamily="49" charset="-122"/>
                        </a:rPr>
                        <a:t>امكانية العملية</a:t>
                      </a:r>
                      <a:endParaRPr kumimoji="0" lang="en-US" sz="2400" b="1" i="0" u="none" strike="noStrike" cap="none" normalizeH="0" baseline="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0000"/>
                          </a:solidFill>
                          <a:effectLst/>
                          <a:latin typeface="Arial" panose="020B0604020202020204" pitchFamily="34" charset="0"/>
                          <a:ea typeface="SimHei" pitchFamily="49" charset="-122"/>
                        </a:rPr>
                        <a:t>فى الشمس (الامطار و الضباب والعواصف الرملية لا يستطيع العمل)</a:t>
                      </a:r>
                      <a:endParaRPr kumimoji="0" lang="en-US" sz="2400" b="1" i="0" u="none" strike="noStrike" cap="none" normalizeH="0" baseline="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Arial" panose="020B0604020202020204" pitchFamily="34" charset="0"/>
                          <a:ea typeface="SimHei" pitchFamily="49" charset="-122"/>
                        </a:rPr>
                        <a:t>مقاوم للطقس</a:t>
                      </a:r>
                      <a:endParaRPr kumimoji="0" lang="en-US" sz="24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25513">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Arial" panose="020B0604020202020204" pitchFamily="34" charset="0"/>
                          <a:ea typeface="SimHei" pitchFamily="49" charset="-122"/>
                        </a:rPr>
                        <a:t>بعد العملية</a:t>
                      </a:r>
                      <a:endParaRPr kumimoji="0" lang="en-US" sz="2400" b="1" i="0" u="none" strike="noStrike" cap="none" normalizeH="0" baseline="0" dirty="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Arial" panose="020B0604020202020204" pitchFamily="34" charset="0"/>
                          <a:ea typeface="SimHei" pitchFamily="49" charset="-122"/>
                        </a:rPr>
                        <a:t>300m</a:t>
                      </a:r>
                      <a:endParaRPr kumimoji="0" lang="en-US" sz="2400" b="1" i="0" u="none" strike="noStrike" cap="none" normalizeH="0" baseline="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Arial" panose="020B0604020202020204" pitchFamily="34" charset="0"/>
                          <a:ea typeface="SimHei" pitchFamily="49" charset="-122"/>
                        </a:rPr>
                        <a:t>القواعد المتحركة 3 – 5 كلم</a:t>
                      </a:r>
                      <a:endParaRPr kumimoji="0" lang="en-US" sz="2400" b="1" i="0" u="none" strike="noStrike" cap="none" normalizeH="0" baseline="0" smtClean="0">
                        <a:ln>
                          <a:noFill/>
                        </a:ln>
                        <a:solidFill>
                          <a:srgbClr val="000000"/>
                        </a:solidFill>
                        <a:effectLst/>
                        <a:latin typeface="Arial" panose="020B0604020202020204" pitchFamily="34" charset="0"/>
                        <a:ea typeface="SimHei" pitchFamily="49" charset="-122"/>
                      </a:endParaRPr>
                    </a:p>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Arial" panose="020B0604020202020204" pitchFamily="34" charset="0"/>
                          <a:ea typeface="SimHei" pitchFamily="49" charset="-122"/>
                        </a:rPr>
                        <a:t>القواعد الثابته 15 كلم</a:t>
                      </a:r>
                      <a:endParaRPr kumimoji="0" lang="en-US" sz="24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3550">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latin typeface="Arial" panose="020B0604020202020204" pitchFamily="34" charset="0"/>
                          <a:ea typeface="SimHei" pitchFamily="49" charset="-122"/>
                        </a:rPr>
                        <a:t>دقة العملية</a:t>
                      </a:r>
                      <a:endParaRPr kumimoji="0" lang="en-US" sz="2400" b="1" i="0" u="none" strike="noStrike" cap="none" normalizeH="0" baseline="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Arial" panose="020B0604020202020204" pitchFamily="34" charset="0"/>
                          <a:ea typeface="SimHei" pitchFamily="49" charset="-122"/>
                        </a:rPr>
                        <a:t>±2.5cm</a:t>
                      </a:r>
                      <a:endParaRPr kumimoji="0" lang="en-US" sz="2400" b="1" i="0" u="none" strike="noStrike" cap="none" normalizeH="0" baseline="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1" eaLnBrk="1" fontAlgn="base" latinLnBrk="0" hangingPunct="1">
                        <a:lnSpc>
                          <a:spcPct val="107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anose="020B0604020202020204" pitchFamily="34" charset="0"/>
                          <a:ea typeface="SimHei" pitchFamily="49" charset="-122"/>
                        </a:rPr>
                        <a:t>±2.5cm</a:t>
                      </a:r>
                      <a:endParaRPr kumimoji="0" lang="en-US" sz="24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3550">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latin typeface="Arial" panose="020B0604020202020204" pitchFamily="34" charset="0"/>
                          <a:ea typeface="SimHei" pitchFamily="49" charset="-122"/>
                        </a:rPr>
                        <a:t>الموثوقية</a:t>
                      </a:r>
                      <a:endParaRPr kumimoji="0" lang="en-US" sz="2400" b="1" i="0" u="none" strike="noStrike" cap="none" normalizeH="0" baseline="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0000"/>
                          </a:solidFill>
                          <a:effectLst/>
                          <a:latin typeface="Arial" panose="020B0604020202020204" pitchFamily="34" charset="0"/>
                          <a:ea typeface="SimHei" pitchFamily="49" charset="-122"/>
                        </a:rPr>
                        <a:t>معدل فشل ارسال الليزر عالية</a:t>
                      </a:r>
                      <a:endParaRPr kumimoji="0" lang="en-US" sz="2400" b="1" i="0" u="none" strike="noStrike" cap="none" normalizeH="0" baseline="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ts val="200"/>
                        </a:spcBef>
                        <a:spcAft>
                          <a:spcPct val="0"/>
                        </a:spcAft>
                        <a:buClrTx/>
                        <a:buSzTx/>
                        <a:buFontTx/>
                        <a:buNone/>
                        <a:tabLst/>
                      </a:pPr>
                      <a:r>
                        <a:rPr kumimoji="0" lang="ar-SA" sz="2400" b="1" i="0" u="none" strike="noStrike" cap="none" normalizeH="0" baseline="0" smtClean="0">
                          <a:ln>
                            <a:noFill/>
                          </a:ln>
                          <a:solidFill>
                            <a:srgbClr val="000000"/>
                          </a:solidFill>
                          <a:effectLst/>
                          <a:latin typeface="Arial" panose="020B0604020202020204" pitchFamily="34" charset="0"/>
                          <a:ea typeface="SimHei" pitchFamily="49" charset="-122"/>
                        </a:rPr>
                        <a:t>بسيطه وذات موثوقية عاليه</a:t>
                      </a:r>
                      <a:endParaRPr kumimoji="0" lang="en-US" sz="2400" b="1" i="0" u="none" strike="noStrike" cap="none" normalizeH="0" baseline="0" smtClean="0">
                        <a:ln>
                          <a:noFill/>
                        </a:ln>
                        <a:solidFill>
                          <a:srgbClr val="2E74B5"/>
                        </a:solidFill>
                        <a:effectLst/>
                        <a:latin typeface="Calibri" panose="020F0502020204030204" pitchFamily="34" charset="0"/>
                        <a:ea typeface="SimSun" panose="02010600030101010101" pitchFamily="2" charset="-122"/>
                        <a:cs typeface="Times New Roman" panose="02020603050405020304" pitchFamily="18"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3550">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FF00"/>
                          </a:solidFill>
                          <a:effectLst/>
                          <a:latin typeface="Arial" panose="020B0604020202020204" pitchFamily="34" charset="0"/>
                          <a:ea typeface="SimHei" pitchFamily="49" charset="-122"/>
                        </a:rPr>
                        <a:t>التحكم فى العمليات</a:t>
                      </a:r>
                      <a:endParaRPr kumimoji="0" lang="en-US" sz="2400" b="1" i="0" u="none" strike="noStrike" cap="none" normalizeH="0" baseline="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FF0000"/>
                          </a:solidFill>
                          <a:effectLst/>
                          <a:latin typeface="Arial" panose="020B0604020202020204" pitchFamily="34" charset="0"/>
                          <a:ea typeface="SimHei" pitchFamily="49" charset="-122"/>
                        </a:rPr>
                        <a:t>قابل لفقدان السيطره</a:t>
                      </a:r>
                      <a:endParaRPr kumimoji="0" lang="en-US" sz="2400" b="1" i="0" u="none" strike="noStrike" cap="none" normalizeH="0" baseline="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smtClean="0">
                          <a:ln>
                            <a:noFill/>
                          </a:ln>
                          <a:solidFill>
                            <a:srgbClr val="000000"/>
                          </a:solidFill>
                          <a:effectLst/>
                          <a:latin typeface="Arial" panose="020B0604020202020204" pitchFamily="34" charset="0"/>
                          <a:ea typeface="SimHei" pitchFamily="49" charset="-122"/>
                        </a:rPr>
                        <a:t>امكانية التحكم ذاتيه</a:t>
                      </a:r>
                      <a:endParaRPr kumimoji="0" lang="en-US" sz="2400" b="1" i="0" u="none" strike="noStrike" cap="none" normalizeH="0" baseline="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77900">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dirty="0" smtClean="0">
                          <a:ln>
                            <a:noFill/>
                          </a:ln>
                          <a:solidFill>
                            <a:srgbClr val="FFFF00"/>
                          </a:solidFill>
                          <a:effectLst/>
                          <a:latin typeface="Arial" panose="020B0604020202020204" pitchFamily="34" charset="0"/>
                          <a:ea typeface="SimHei" pitchFamily="49" charset="-122"/>
                        </a:rPr>
                        <a:t>تثبيت المكشطة</a:t>
                      </a:r>
                      <a:endParaRPr kumimoji="0" lang="en-US" sz="2400" b="1" i="0" u="none" strike="noStrike" cap="none" normalizeH="0" baseline="0" dirty="0" smtClean="0">
                        <a:ln>
                          <a:noFill/>
                        </a:ln>
                        <a:solidFill>
                          <a:srgbClr val="FFFF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Arial" panose="020B0604020202020204" pitchFamily="34" charset="0"/>
                          <a:ea typeface="SimHei" pitchFamily="49" charset="-122"/>
                        </a:rPr>
                        <a:t>جهاز استقبال الليزر يتطلب دعم عالى وتحتاج الى ضبط مع انابيب الهيدرولك</a:t>
                      </a:r>
                      <a:endParaRPr kumimoji="0" lang="en-US" sz="2400" b="1" i="0" u="none" strike="noStrike" cap="none" normalizeH="0" baseline="0" dirty="0" smtClean="0">
                        <a:ln>
                          <a:noFill/>
                        </a:ln>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150000"/>
                        </a:lnSpc>
                        <a:spcBef>
                          <a:spcPct val="20000"/>
                        </a:spcBef>
                        <a:buFont typeface="Arial" panose="020B0604020202020204" pitchFamily="34" charset="0"/>
                        <a:defRPr sz="24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defRPr sz="20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defRPr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defRPr sz="1600" b="1">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Arial" panose="020B0604020202020204" pitchFamily="34" charset="0"/>
                          <a:ea typeface="SimHei" pitchFamily="49" charset="-122"/>
                        </a:rPr>
                        <a:t>جهاز الاستقبال سهل ومريح فى التركيب لاحاجة للضبط والتعديل ويقلل التكاليف</a:t>
                      </a:r>
                      <a:endParaRPr kumimoji="0" lang="en-US" sz="2400" b="1" i="0" u="none" strike="noStrike" cap="none" normalizeH="0" baseline="0" dirty="0" smtClean="0">
                        <a:ln>
                          <a:noFill/>
                        </a:ln>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141" marR="6814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224661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04019" y="1302637"/>
            <a:ext cx="6129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457200" indent="-457200">
              <a:lnSpc>
                <a:spcPct val="100000"/>
              </a:lnSpc>
              <a:spcBef>
                <a:spcPct val="0"/>
              </a:spcBef>
              <a:buFont typeface="Wingdings" panose="05000000000000000000" pitchFamily="2" charset="2"/>
              <a:buChar char="v"/>
            </a:pPr>
            <a:r>
              <a:rPr lang="en-US" sz="3600" dirty="0">
                <a:solidFill>
                  <a:schemeClr val="accent1"/>
                </a:solidFill>
                <a:latin typeface="楷体_GB2312" pitchFamily="49" charset="-122"/>
                <a:ea typeface="楷体_GB2312" pitchFamily="49" charset="-122"/>
              </a:rPr>
              <a:t>Variable control system</a:t>
            </a:r>
          </a:p>
        </p:txBody>
      </p:sp>
      <p:pic>
        <p:nvPicPr>
          <p:cNvPr id="491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2"/>
          <p:cNvSpPr>
            <a:spLocks noChangeArrowheads="1"/>
          </p:cNvSpPr>
          <p:nvPr/>
        </p:nvSpPr>
        <p:spPr bwMode="auto">
          <a:xfrm>
            <a:off x="3704431" y="1964345"/>
            <a:ext cx="46815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nSpc>
                <a:spcPct val="100000"/>
              </a:lnSpc>
              <a:spcBef>
                <a:spcPct val="0"/>
              </a:spcBef>
              <a:buFont typeface="Wingdings" panose="05000000000000000000" pitchFamily="2" charset="2"/>
              <a:buChar char="v"/>
            </a:pPr>
            <a:endParaRPr lang="ar-SA" sz="2400" dirty="0">
              <a:latin typeface="楷体_GB2312" pitchFamily="49" charset="-122"/>
              <a:ea typeface="楷体_GB2312" pitchFamily="49" charset="-122"/>
            </a:endParaRPr>
          </a:p>
          <a:p>
            <a:pPr algn="r" rtl="1">
              <a:lnSpc>
                <a:spcPct val="100000"/>
              </a:lnSpc>
              <a:spcBef>
                <a:spcPct val="0"/>
              </a:spcBef>
              <a:buFont typeface="Wingdings" panose="05000000000000000000" pitchFamily="2" charset="2"/>
              <a:buChar char="v"/>
            </a:pPr>
            <a:r>
              <a:rPr lang="ar-SA" sz="2400" dirty="0">
                <a:latin typeface="楷体_GB2312" pitchFamily="49" charset="-122"/>
                <a:ea typeface="楷体_GB2312" pitchFamily="49" charset="-122"/>
              </a:rPr>
              <a:t>وفقا للمتطلبات، يمكن التحكم فى النظام إلى وضع جرعة لكل </a:t>
            </a:r>
            <a:r>
              <a:rPr lang="ar-EG" sz="2400" dirty="0" smtClean="0">
                <a:latin typeface="楷体_GB2312" pitchFamily="49" charset="-122"/>
                <a:ea typeface="楷体_GB2312" pitchFamily="49" charset="-122"/>
              </a:rPr>
              <a:t>مساحة</a:t>
            </a:r>
            <a:r>
              <a:rPr lang="ar-SA" sz="2400" dirty="0" smtClean="0">
                <a:latin typeface="楷体_GB2312" pitchFamily="49" charset="-122"/>
                <a:ea typeface="楷体_GB2312" pitchFamily="49" charset="-122"/>
              </a:rPr>
              <a:t> </a:t>
            </a:r>
            <a:r>
              <a:rPr lang="ar-SA" sz="2400" dirty="0">
                <a:latin typeface="楷体_GB2312" pitchFamily="49" charset="-122"/>
                <a:ea typeface="楷体_GB2312" pitchFamily="49" charset="-122"/>
              </a:rPr>
              <a:t>وتحقيق الدقة فى التحكم الآلي.</a:t>
            </a:r>
          </a:p>
          <a:p>
            <a:pPr algn="r" rtl="1">
              <a:lnSpc>
                <a:spcPct val="100000"/>
              </a:lnSpc>
              <a:spcBef>
                <a:spcPct val="0"/>
              </a:spcBef>
              <a:buFont typeface="Wingdings" panose="05000000000000000000" pitchFamily="2" charset="2"/>
              <a:buChar char="v"/>
            </a:pPr>
            <a:endParaRPr lang="ar-SA" sz="2400" dirty="0">
              <a:latin typeface="楷体_GB2312" pitchFamily="49" charset="-122"/>
              <a:ea typeface="楷体_GB2312" pitchFamily="49" charset="-122"/>
            </a:endParaRPr>
          </a:p>
          <a:p>
            <a:pPr algn="r" rtl="1">
              <a:lnSpc>
                <a:spcPct val="100000"/>
              </a:lnSpc>
              <a:spcBef>
                <a:spcPct val="0"/>
              </a:spcBef>
              <a:buFont typeface="Wingdings" panose="05000000000000000000" pitchFamily="2" charset="2"/>
              <a:buChar char="v"/>
            </a:pPr>
            <a:r>
              <a:rPr lang="ar-SA" sz="2400" dirty="0">
                <a:latin typeface="楷体_GB2312" pitchFamily="49" charset="-122"/>
                <a:ea typeface="楷体_GB2312" pitchFamily="49" charset="-122"/>
              </a:rPr>
              <a:t>النظام يمكنه أن يحقق التحكم الآلي الى درجة عالية من الدقة  من التدفق بسرعات مختلفة عن طريق تنسيق وسرعة المعلومات من نظام تحديد المواقع الفضائية.</a:t>
            </a:r>
          </a:p>
        </p:txBody>
      </p:sp>
      <p:pic>
        <p:nvPicPr>
          <p:cNvPr id="491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0002" y="1625802"/>
            <a:ext cx="3464445" cy="374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标题 1"/>
          <p:cNvSpPr>
            <a:spLocks noGrp="1"/>
          </p:cNvSpPr>
          <p:nvPr>
            <p:ph type="title"/>
          </p:nvPr>
        </p:nvSpPr>
        <p:spPr>
          <a:xfrm>
            <a:off x="3835020" y="274638"/>
            <a:ext cx="7747379"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pic>
        <p:nvPicPr>
          <p:cNvPr id="8" name="Picture 3" descr="2006823123146843"/>
          <p:cNvPicPr>
            <a:picLocks noChangeAspect="1" noChangeArrowheads="1"/>
          </p:cNvPicPr>
          <p:nvPr/>
        </p:nvPicPr>
        <p:blipFill>
          <a:blip r:embed="rId4"/>
          <a:srcRect/>
          <a:stretch>
            <a:fillRect/>
          </a:stretch>
        </p:blipFill>
        <p:spPr bwMode="auto">
          <a:xfrm>
            <a:off x="304019" y="2006541"/>
            <a:ext cx="3336380" cy="3743992"/>
          </a:xfrm>
          <a:prstGeom prst="rect">
            <a:avLst/>
          </a:prstGeom>
          <a:ln w="38100" cap="sq">
            <a:solidFill>
              <a:schemeClr val="bg1">
                <a:lumMod val="50000"/>
              </a:schemeClr>
            </a:solidFill>
            <a:prstDash val="solid"/>
            <a:miter lim="800000"/>
            <a:headEnd/>
            <a:tailEnd/>
          </a:ln>
          <a:effectLst>
            <a:outerShdw blurRad="50800" dist="38100" dir="2700000" algn="tl" rotWithShape="0">
              <a:srgbClr val="000000">
                <a:alpha val="43000"/>
              </a:srgbClr>
            </a:outerShdw>
          </a:effec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84949" y="5432252"/>
            <a:ext cx="3616844" cy="13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52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6250675" y="1562497"/>
            <a:ext cx="4986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571500" indent="-571500" algn="r" rtl="1">
              <a:lnSpc>
                <a:spcPct val="100000"/>
              </a:lnSpc>
              <a:spcBef>
                <a:spcPct val="0"/>
              </a:spcBef>
              <a:buFont typeface="Wingdings" panose="05000000000000000000" pitchFamily="2" charset="2"/>
              <a:buChar char="v"/>
            </a:pPr>
            <a:r>
              <a:rPr lang="ar-SA" sz="3600" dirty="0">
                <a:solidFill>
                  <a:schemeClr val="accent1"/>
                </a:solidFill>
                <a:latin typeface="楷体_GB2312" pitchFamily="49" charset="-122"/>
                <a:ea typeface="楷体_GB2312" pitchFamily="49" charset="-122"/>
              </a:rPr>
              <a:t> نظام الطائرات ذاتية التوجيه </a:t>
            </a:r>
            <a:endParaRPr lang="en-US" sz="3600" dirty="0">
              <a:solidFill>
                <a:schemeClr val="accent1"/>
              </a:solidFill>
              <a:latin typeface="楷体_GB2312" pitchFamily="49" charset="-122"/>
              <a:ea typeface="楷体_GB2312" pitchFamily="49" charset="-122"/>
            </a:endParaRPr>
          </a:p>
        </p:txBody>
      </p:sp>
      <p:pic>
        <p:nvPicPr>
          <p:cNvPr id="501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4"/>
          <p:cNvSpPr>
            <a:spLocks noChangeArrowheads="1"/>
          </p:cNvSpPr>
          <p:nvPr/>
        </p:nvSpPr>
        <p:spPr bwMode="auto">
          <a:xfrm>
            <a:off x="4044168" y="2208610"/>
            <a:ext cx="8025927" cy="421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spcBef>
                <a:spcPct val="0"/>
              </a:spcBef>
              <a:spcAft>
                <a:spcPts val="800"/>
              </a:spcAft>
              <a:buNone/>
            </a:pPr>
            <a:r>
              <a:rPr lang="ar-SA" sz="2600" dirty="0">
                <a:latin typeface="楷体_GB2312" pitchFamily="49" charset="-122"/>
                <a:ea typeface="楷体_GB2312" pitchFamily="49" charset="-122"/>
              </a:rPr>
              <a:t>في الوقت الراهن نبعت فكرة استخدام الطائرات ذاتية التوجيه (</a:t>
            </a:r>
            <a:r>
              <a:rPr lang="en-US" sz="2600" dirty="0">
                <a:latin typeface="楷体_GB2312" pitchFamily="49" charset="-122"/>
                <a:ea typeface="楷体_GB2312" pitchFamily="49" charset="-122"/>
              </a:rPr>
              <a:t>Drones</a:t>
            </a:r>
            <a:r>
              <a:rPr lang="ar-SA" sz="2600" dirty="0">
                <a:latin typeface="楷体_GB2312" pitchFamily="49" charset="-122"/>
                <a:ea typeface="楷体_GB2312" pitchFamily="49" charset="-122"/>
              </a:rPr>
              <a:t>) في الأعمال المرتبطة بالعمل الزراعي لما لها من فوائد كبيرة في تقليل التكلفة التشغيلية  وللحصول على معلومات لحظية وآنية دقيقة تساهم في الاستخدام الأمثل للموارد والحد من حالة عدم اليقين في القرارات المتعلقة بالسيطرة على المشاكل ومكافحة الآفات. جنبا الى جنب يتم استخدام برنامج تحليلي لتزويد المزارعين بتوجيهات حول دورات المحاصيل، وأوقات الزراعة المثلى، وأوقات الحصاد، وإدارة التربة.</a:t>
            </a:r>
            <a:endParaRPr lang="en-US" sz="2600" dirty="0">
              <a:latin typeface="楷体_GB2312" pitchFamily="49" charset="-122"/>
              <a:ea typeface="楷体_GB2312" pitchFamily="49" charset="-122"/>
            </a:endParaRPr>
          </a:p>
        </p:txBody>
      </p:sp>
      <p:sp>
        <p:nvSpPr>
          <p:cNvPr id="50182" name="标题 1"/>
          <p:cNvSpPr>
            <a:spLocks noGrp="1"/>
          </p:cNvSpPr>
          <p:nvPr>
            <p:ph type="title"/>
          </p:nvPr>
        </p:nvSpPr>
        <p:spPr>
          <a:xfrm>
            <a:off x="4462817" y="127795"/>
            <a:ext cx="7187821"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14" y="699295"/>
            <a:ext cx="3689854" cy="261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314" y="3488745"/>
            <a:ext cx="3689854" cy="311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309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971007" y="1302911"/>
            <a:ext cx="8266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 typeface="Arial" panose="020B0604020202020204" pitchFamily="34" charset="0"/>
              <a:buNone/>
            </a:pPr>
            <a:r>
              <a:rPr lang="ar-SA" sz="3600" dirty="0">
                <a:solidFill>
                  <a:schemeClr val="accent1"/>
                </a:solidFill>
                <a:latin typeface="楷体_GB2312" pitchFamily="49" charset="-122"/>
                <a:ea typeface="楷体_GB2312" pitchFamily="49" charset="-122"/>
              </a:rPr>
              <a:t> الطائرات ذاتية الحركة في التحديات الزراعية</a:t>
            </a:r>
            <a:endParaRPr lang="en-US" sz="3600" dirty="0">
              <a:solidFill>
                <a:schemeClr val="accent1"/>
              </a:solidFill>
              <a:latin typeface="楷体_GB2312" pitchFamily="49" charset="-122"/>
              <a:ea typeface="楷体_GB2312" pitchFamily="49" charset="-122"/>
            </a:endParaRPr>
          </a:p>
        </p:txBody>
      </p:sp>
      <p:pic>
        <p:nvPicPr>
          <p:cNvPr id="512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4"/>
          <p:cNvSpPr>
            <a:spLocks noChangeArrowheads="1"/>
          </p:cNvSpPr>
          <p:nvPr/>
        </p:nvSpPr>
        <p:spPr bwMode="auto">
          <a:xfrm>
            <a:off x="4550570" y="1646145"/>
            <a:ext cx="44275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spcBef>
                <a:spcPct val="0"/>
              </a:spcBef>
              <a:spcAft>
                <a:spcPts val="800"/>
              </a:spcAft>
              <a:buNone/>
            </a:pPr>
            <a:r>
              <a:rPr lang="ar-SA" sz="3600" dirty="0">
                <a:solidFill>
                  <a:srgbClr val="FF0000"/>
                </a:solidFill>
                <a:latin typeface="楷体_GB2312" pitchFamily="49" charset="-122"/>
                <a:ea typeface="楷体_GB2312" pitchFamily="49" charset="-122"/>
              </a:rPr>
              <a:t>رش الاسمدة والمبيدات :- </a:t>
            </a:r>
          </a:p>
          <a:p>
            <a:pPr algn="r" rtl="1">
              <a:spcBef>
                <a:spcPct val="0"/>
              </a:spcBef>
              <a:spcAft>
                <a:spcPts val="800"/>
              </a:spcAft>
              <a:buFont typeface="Wingdings" panose="05000000000000000000" pitchFamily="2" charset="2"/>
              <a:buChar char="v"/>
            </a:pPr>
            <a:r>
              <a:rPr lang="ar-SA" sz="2400" dirty="0">
                <a:latin typeface="楷体_GB2312" pitchFamily="49" charset="-122"/>
                <a:ea typeface="楷体_GB2312" pitchFamily="49" charset="-122"/>
              </a:rPr>
              <a:t>عمليات الرش </a:t>
            </a:r>
            <a:r>
              <a:rPr lang="ar-SA" sz="2400" dirty="0" smtClean="0">
                <a:latin typeface="楷体_GB2312" pitchFamily="49" charset="-122"/>
                <a:ea typeface="楷体_GB2312" pitchFamily="49" charset="-122"/>
              </a:rPr>
              <a:t>سريعه</a:t>
            </a:r>
            <a:endParaRPr lang="ar-SA" sz="2400" dirty="0">
              <a:latin typeface="楷体_GB2312" pitchFamily="49" charset="-122"/>
              <a:ea typeface="楷体_GB2312" pitchFamily="49" charset="-122"/>
            </a:endParaRPr>
          </a:p>
          <a:p>
            <a:pPr algn="r" rtl="1">
              <a:spcBef>
                <a:spcPct val="0"/>
              </a:spcBef>
              <a:spcAft>
                <a:spcPts val="800"/>
              </a:spcAft>
              <a:buFont typeface="Wingdings" panose="05000000000000000000" pitchFamily="2" charset="2"/>
              <a:buChar char="v"/>
            </a:pPr>
            <a:r>
              <a:rPr lang="ar-SA" sz="2400" dirty="0">
                <a:latin typeface="楷体_GB2312" pitchFamily="49" charset="-122"/>
                <a:ea typeface="楷体_GB2312" pitchFamily="49" charset="-122"/>
              </a:rPr>
              <a:t>الدقة فى الرش، دقة أقل من ± 2.5؛</a:t>
            </a:r>
          </a:p>
          <a:p>
            <a:pPr algn="r" rtl="1">
              <a:spcBef>
                <a:spcPct val="0"/>
              </a:spcBef>
              <a:spcAft>
                <a:spcPts val="800"/>
              </a:spcAft>
              <a:buFont typeface="Wingdings" panose="05000000000000000000" pitchFamily="2" charset="2"/>
              <a:buChar char="v"/>
            </a:pPr>
            <a:r>
              <a:rPr lang="ar-SA" sz="2400" dirty="0">
                <a:latin typeface="楷体_GB2312" pitchFamily="49" charset="-122"/>
                <a:ea typeface="楷体_GB2312" pitchFamily="49" charset="-122"/>
              </a:rPr>
              <a:t>تعمل في كل من النهار والليل</a:t>
            </a:r>
            <a:endParaRPr lang="en-US" sz="2400" dirty="0">
              <a:latin typeface="楷体_GB2312" pitchFamily="49" charset="-122"/>
              <a:ea typeface="楷体_GB2312" pitchFamily="49" charset="-122"/>
            </a:endParaRPr>
          </a:p>
        </p:txBody>
      </p:sp>
      <p:sp>
        <p:nvSpPr>
          <p:cNvPr id="51206" name="标题 1"/>
          <p:cNvSpPr>
            <a:spLocks noGrp="1"/>
          </p:cNvSpPr>
          <p:nvPr>
            <p:ph type="title"/>
          </p:nvPr>
        </p:nvSpPr>
        <p:spPr>
          <a:xfrm>
            <a:off x="4339988" y="274638"/>
            <a:ext cx="7242412"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pic>
        <p:nvPicPr>
          <p:cNvPr id="512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2" y="1516064"/>
            <a:ext cx="33051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2" y="3719942"/>
            <a:ext cx="50165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2212" y="4562904"/>
            <a:ext cx="26400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05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050878" y="1532128"/>
            <a:ext cx="105315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marL="571500" indent="-571500" algn="r" rtl="1">
              <a:lnSpc>
                <a:spcPct val="100000"/>
              </a:lnSpc>
              <a:spcBef>
                <a:spcPct val="0"/>
              </a:spcBef>
              <a:buFont typeface="Wingdings" panose="05000000000000000000" pitchFamily="2" charset="2"/>
              <a:buChar char="v"/>
            </a:pPr>
            <a:r>
              <a:rPr lang="ar-SA" sz="3600" dirty="0">
                <a:solidFill>
                  <a:schemeClr val="accent1"/>
                </a:solidFill>
                <a:latin typeface="楷体_GB2312" pitchFamily="49" charset="-122"/>
                <a:ea typeface="楷体_GB2312" pitchFamily="49" charset="-122"/>
              </a:rPr>
              <a:t> ما هي فوائد المزارعين من الجمع بين الطائرات بدون طيار والآلات الذكية</a:t>
            </a:r>
            <a:endParaRPr lang="en-US" sz="3600" dirty="0">
              <a:solidFill>
                <a:schemeClr val="accent1"/>
              </a:solidFill>
              <a:latin typeface="楷体_GB2312" pitchFamily="49" charset="-122"/>
              <a:ea typeface="楷体_GB2312" pitchFamily="49" charset="-122"/>
            </a:endParaRPr>
          </a:p>
        </p:txBody>
      </p:sp>
      <p:pic>
        <p:nvPicPr>
          <p:cNvPr id="522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4"/>
          <p:cNvSpPr>
            <a:spLocks noChangeArrowheads="1"/>
          </p:cNvSpPr>
          <p:nvPr/>
        </p:nvSpPr>
        <p:spPr bwMode="auto">
          <a:xfrm>
            <a:off x="150127" y="2846768"/>
            <a:ext cx="11559654" cy="329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spcBef>
                <a:spcPct val="0"/>
              </a:spcBef>
              <a:spcAft>
                <a:spcPts val="800"/>
              </a:spcAft>
              <a:buNone/>
            </a:pPr>
            <a:r>
              <a:rPr lang="ar-SA" sz="2600" dirty="0">
                <a:solidFill>
                  <a:srgbClr val="FF0000"/>
                </a:solidFill>
                <a:latin typeface="楷体_GB2312" pitchFamily="49" charset="-122"/>
                <a:ea typeface="楷体_GB2312" pitchFamily="49" charset="-122"/>
              </a:rPr>
              <a:t>الطائرات بدون طيار تطير مابين 50 – 100م. </a:t>
            </a:r>
          </a:p>
          <a:p>
            <a:pPr algn="r" rtl="1">
              <a:spcBef>
                <a:spcPct val="0"/>
              </a:spcBef>
              <a:spcAft>
                <a:spcPts val="800"/>
              </a:spcAft>
              <a:buNone/>
            </a:pPr>
            <a:r>
              <a:rPr lang="ar-SA" sz="2600" dirty="0">
                <a:latin typeface="楷体_GB2312" pitchFamily="49" charset="-122"/>
                <a:ea typeface="楷体_GB2312" pitchFamily="49" charset="-122"/>
              </a:rPr>
              <a:t>الطائرة ذاتية الحركة يمكنها أن تطير تحت أي من حالة الطقس وهى مقاومة للماء، ولكن جودة الصورة يمكن أن تتلف إذا تم التقاط الصور أثناء الطقس الممطر.</a:t>
            </a:r>
          </a:p>
          <a:p>
            <a:pPr algn="r" rtl="1">
              <a:spcBef>
                <a:spcPct val="0"/>
              </a:spcBef>
              <a:spcAft>
                <a:spcPts val="800"/>
              </a:spcAft>
              <a:buNone/>
            </a:pPr>
            <a:r>
              <a:rPr lang="ar-SA" sz="2600" dirty="0">
                <a:latin typeface="楷体_GB2312" pitchFamily="49" charset="-122"/>
                <a:ea typeface="楷体_GB2312" pitchFamily="49" charset="-122"/>
              </a:rPr>
              <a:t>قدرة الطائرة وحجمها يؤثران على كفائتها. فالطائرات ذات الاجنحة الثابتة يمكن أن تغطي المزيد من المجال في رحلة واحدة. على سبيل المثال، 50 دقيقة يمكن ان تغطي ما يصل إلى 12 كلم</a:t>
            </a:r>
            <a:r>
              <a:rPr lang="ar-SA" sz="2400" dirty="0">
                <a:latin typeface="楷体_GB2312" pitchFamily="49" charset="-122"/>
                <a:ea typeface="楷体_GB2312" pitchFamily="49" charset="-122"/>
              </a:rPr>
              <a:t>2</a:t>
            </a:r>
          </a:p>
        </p:txBody>
      </p:sp>
      <p:sp>
        <p:nvSpPr>
          <p:cNvPr id="52230" name="标题 1"/>
          <p:cNvSpPr>
            <a:spLocks noGrp="1"/>
          </p:cNvSpPr>
          <p:nvPr>
            <p:ph type="title"/>
          </p:nvPr>
        </p:nvSpPr>
        <p:spPr>
          <a:xfrm>
            <a:off x="3780430" y="274638"/>
            <a:ext cx="7801970"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spTree>
    <p:extLst>
      <p:ext uri="{BB962C8B-B14F-4D97-AF65-F5344CB8AC3E}">
        <p14:creationId xmlns:p14="http://schemas.microsoft.com/office/powerpoint/2010/main" val="3002648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401888" y="1440506"/>
            <a:ext cx="826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 typeface="Arial" panose="020B0604020202020204" pitchFamily="34" charset="0"/>
              <a:buNone/>
            </a:pPr>
            <a:r>
              <a:rPr lang="ar-SA" sz="3600" dirty="0">
                <a:solidFill>
                  <a:schemeClr val="accent1"/>
                </a:solidFill>
                <a:latin typeface="楷体_GB2312" pitchFamily="49" charset="-122"/>
                <a:ea typeface="楷体_GB2312" pitchFamily="49" charset="-122"/>
              </a:rPr>
              <a:t> بعض الاسئلة حول استخدام الطائرات ذاتية الحركة</a:t>
            </a:r>
            <a:endParaRPr lang="en-US" sz="3600" dirty="0">
              <a:solidFill>
                <a:schemeClr val="accent1"/>
              </a:solidFill>
              <a:latin typeface="楷体_GB2312" pitchFamily="49" charset="-122"/>
              <a:ea typeface="楷体_GB2312" pitchFamily="49" charset="-122"/>
            </a:endParaRPr>
          </a:p>
        </p:txBody>
      </p:sp>
      <p:pic>
        <p:nvPicPr>
          <p:cNvPr id="532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标题 1"/>
          <p:cNvSpPr>
            <a:spLocks noGrp="1"/>
          </p:cNvSpPr>
          <p:nvPr>
            <p:ph type="title"/>
          </p:nvPr>
        </p:nvSpPr>
        <p:spPr>
          <a:xfrm>
            <a:off x="3384644" y="274638"/>
            <a:ext cx="8197755"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sp>
        <p:nvSpPr>
          <p:cNvPr id="53254" name="Rectangle 1"/>
          <p:cNvSpPr>
            <a:spLocks noChangeArrowheads="1"/>
          </p:cNvSpPr>
          <p:nvPr/>
        </p:nvSpPr>
        <p:spPr bwMode="auto">
          <a:xfrm>
            <a:off x="245660" y="2131734"/>
            <a:ext cx="1133673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en-US" sz="2600" dirty="0" err="1">
                <a:solidFill>
                  <a:srgbClr val="FF0000"/>
                </a:solidFill>
                <a:latin typeface="楷体_GB2312" pitchFamily="49" charset="-122"/>
                <a:ea typeface="楷体_GB2312" pitchFamily="49" charset="-122"/>
              </a:rPr>
              <a:t>ما</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هي</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الفوائد</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الرئيسية</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التي</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يمكن</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للمزارعين</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الحصول</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عليها</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من</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استخدام</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الطائرات</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بدون</a:t>
            </a:r>
            <a:r>
              <a:rPr lang="en-US" sz="2600" dirty="0">
                <a:solidFill>
                  <a:srgbClr val="FF0000"/>
                </a:solidFill>
                <a:latin typeface="楷体_GB2312" pitchFamily="49" charset="-122"/>
                <a:ea typeface="楷体_GB2312" pitchFamily="49" charset="-122"/>
              </a:rPr>
              <a:t> </a:t>
            </a:r>
            <a:r>
              <a:rPr lang="en-US" sz="2600" dirty="0" err="1">
                <a:solidFill>
                  <a:srgbClr val="FF0000"/>
                </a:solidFill>
                <a:latin typeface="楷体_GB2312" pitchFamily="49" charset="-122"/>
                <a:ea typeface="楷体_GB2312" pitchFamily="49" charset="-122"/>
              </a:rPr>
              <a:t>طيار</a:t>
            </a:r>
            <a:r>
              <a:rPr lang="ar-SA" sz="2600" dirty="0">
                <a:solidFill>
                  <a:srgbClr val="FF0000"/>
                </a:solidFill>
                <a:latin typeface="楷体_GB2312" pitchFamily="49" charset="-122"/>
                <a:ea typeface="楷体_GB2312" pitchFamily="49" charset="-122"/>
              </a:rPr>
              <a:t>؟</a:t>
            </a:r>
            <a:endParaRPr lang="en-US" sz="2600" dirty="0">
              <a:latin typeface="楷体_GB2312" pitchFamily="49" charset="-122"/>
              <a:ea typeface="楷体_GB2312" pitchFamily="49" charset="-122"/>
            </a:endParaRPr>
          </a:p>
          <a:p>
            <a:pPr algn="r" rtl="1">
              <a:lnSpc>
                <a:spcPct val="100000"/>
              </a:lnSpc>
              <a:spcBef>
                <a:spcPct val="0"/>
              </a:spcBef>
              <a:buFontTx/>
              <a:buNone/>
            </a:pPr>
            <a:r>
              <a:rPr lang="ar-SA" sz="2600" dirty="0">
                <a:latin typeface="楷体_GB2312" pitchFamily="49" charset="-122"/>
                <a:ea typeface="楷体_GB2312" pitchFamily="49" charset="-122"/>
              </a:rPr>
              <a:t>يمكن للطائرات بدون طيار أن تساعد المزارعين على الاستفادة المثلى من المدخلات (البذور والأسمدة والمياه)، والتدخل بسرعة أكبر على تهديدات (الأعشاب الضارة والآفات والفطريات)، وتوفير الوقت الاستكشاقى للمحاصيل (التحقق من صحة العلاج / الإجراءات المتخذة)، وتحسين معدلالبزر والرش وتقدير العائد من الحقول.</a:t>
            </a:r>
            <a:endParaRPr lang="en-US" sz="2600" dirty="0">
              <a:latin typeface="楷体_GB2312" pitchFamily="49" charset="-122"/>
              <a:ea typeface="楷体_GB2312" pitchFamily="49" charset="-122"/>
            </a:endParaRPr>
          </a:p>
        </p:txBody>
      </p:sp>
      <p:pic>
        <p:nvPicPr>
          <p:cNvPr id="532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624" y="3820731"/>
            <a:ext cx="7488238"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495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2132807" y="1477963"/>
            <a:ext cx="826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 typeface="Arial" panose="020B0604020202020204" pitchFamily="34" charset="0"/>
              <a:buNone/>
            </a:pPr>
            <a:r>
              <a:rPr lang="ar-SA" sz="3600" dirty="0">
                <a:solidFill>
                  <a:schemeClr val="accent1"/>
                </a:solidFill>
                <a:latin typeface="楷体_GB2312" pitchFamily="49" charset="-122"/>
                <a:ea typeface="楷体_GB2312" pitchFamily="49" charset="-122"/>
              </a:rPr>
              <a:t> بعض الاسئلة حول استخدام الطائرات ذاتية الحركة</a:t>
            </a:r>
            <a:endParaRPr lang="en-US" sz="3600" dirty="0">
              <a:solidFill>
                <a:schemeClr val="accent1"/>
              </a:solidFill>
              <a:latin typeface="楷体_GB2312" pitchFamily="49" charset="-122"/>
              <a:ea typeface="楷体_GB2312" pitchFamily="49" charset="-122"/>
            </a:endParaRPr>
          </a:p>
        </p:txBody>
      </p:sp>
      <p:pic>
        <p:nvPicPr>
          <p:cNvPr id="542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4064" y="2997200"/>
            <a:ext cx="7905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2997200"/>
            <a:ext cx="971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标题 1"/>
          <p:cNvSpPr>
            <a:spLocks noGrp="1"/>
          </p:cNvSpPr>
          <p:nvPr>
            <p:ph type="title"/>
          </p:nvPr>
        </p:nvSpPr>
        <p:spPr>
          <a:xfrm>
            <a:off x="4271748" y="274638"/>
            <a:ext cx="7310651" cy="1143000"/>
          </a:xfrm>
          <a:gradFill>
            <a:gsLst>
              <a:gs pos="0">
                <a:schemeClr val="accent1"/>
              </a:gs>
              <a:gs pos="100000">
                <a:srgbClr val="253C57"/>
              </a:gs>
            </a:gsLst>
          </a:gradFill>
        </p:spPr>
        <p:txBody>
          <a:bodyPr>
            <a:normAutofit/>
          </a:bodyPr>
          <a:lstStyle/>
          <a:p>
            <a:pPr algn="r" rtl="1" eaLnBrk="1" hangingPunct="1"/>
            <a:r>
              <a:rPr lang="ar-SA" altLang="zh-CN" sz="3600" b="1" dirty="0">
                <a:solidFill>
                  <a:srgbClr val="FFFF00"/>
                </a:solidFill>
              </a:rPr>
              <a:t> التطبيقات الزراعية باستخدام الاقمار الصناعية</a:t>
            </a:r>
            <a:endParaRPr lang="zh-CN" altLang="en-US" sz="3600" b="1" dirty="0">
              <a:solidFill>
                <a:srgbClr val="FFFF00"/>
              </a:solidFill>
            </a:endParaRPr>
          </a:p>
        </p:txBody>
      </p:sp>
      <p:sp>
        <p:nvSpPr>
          <p:cNvPr id="54278" name="Rectangle 1"/>
          <p:cNvSpPr>
            <a:spLocks noChangeArrowheads="1"/>
          </p:cNvSpPr>
          <p:nvPr/>
        </p:nvSpPr>
        <p:spPr bwMode="auto">
          <a:xfrm>
            <a:off x="1793081" y="2184401"/>
            <a:ext cx="8605838"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lnSpc>
                <a:spcPct val="100000"/>
              </a:lnSpc>
              <a:spcBef>
                <a:spcPct val="0"/>
              </a:spcBef>
              <a:buFontTx/>
              <a:buNone/>
            </a:pPr>
            <a:r>
              <a:rPr lang="ar-SA" sz="2500" dirty="0">
                <a:solidFill>
                  <a:srgbClr val="FF0000"/>
                </a:solidFill>
                <a:latin typeface="楷体_GB2312" pitchFamily="49" charset="-122"/>
                <a:ea typeface="楷体_GB2312" pitchFamily="49" charset="-122"/>
              </a:rPr>
              <a:t>ما هي توقعات نمو هذه السوق في السنوات القادمة؟</a:t>
            </a:r>
            <a:endParaRPr lang="en-US" sz="2500" dirty="0">
              <a:latin typeface="楷体_GB2312" pitchFamily="49" charset="-122"/>
              <a:ea typeface="楷体_GB2312" pitchFamily="49" charset="-122"/>
            </a:endParaRPr>
          </a:p>
          <a:p>
            <a:pPr algn="r" rtl="1">
              <a:lnSpc>
                <a:spcPct val="100000"/>
              </a:lnSpc>
              <a:spcBef>
                <a:spcPct val="0"/>
              </a:spcBef>
              <a:buFontTx/>
              <a:buNone/>
            </a:pPr>
            <a:r>
              <a:rPr lang="ar-SA" sz="2500" dirty="0">
                <a:latin typeface="楷体_GB2312" pitchFamily="49" charset="-122"/>
                <a:ea typeface="楷体_GB2312" pitchFamily="49" charset="-122"/>
              </a:rPr>
              <a:t>من المتوقع أن ينمو استخدام الطائرات بدون طيار بشكل كبير في الزراعة لأنها تقدم مجموعة واسعة من التطبيقات لتحسين الزراعة الدقيقة.</a:t>
            </a:r>
          </a:p>
          <a:p>
            <a:pPr algn="r" rtl="1">
              <a:lnSpc>
                <a:spcPct val="100000"/>
              </a:lnSpc>
              <a:spcBef>
                <a:spcPct val="0"/>
              </a:spcBef>
              <a:buFontTx/>
              <a:buNone/>
            </a:pPr>
            <a:endParaRPr lang="ar-SA" sz="2500" dirty="0">
              <a:latin typeface="楷体_GB2312" pitchFamily="49" charset="-122"/>
              <a:ea typeface="楷体_GB2312" pitchFamily="49" charset="-122"/>
            </a:endParaRPr>
          </a:p>
          <a:p>
            <a:pPr algn="r" rtl="1">
              <a:lnSpc>
                <a:spcPct val="100000"/>
              </a:lnSpc>
              <a:spcBef>
                <a:spcPct val="0"/>
              </a:spcBef>
              <a:buFontTx/>
              <a:buNone/>
            </a:pPr>
            <a:endParaRPr lang="en-US" sz="2400" dirty="0">
              <a:latin typeface="楷体_GB2312" pitchFamily="49" charset="-122"/>
              <a:ea typeface="楷体_GB2312" pitchFamily="49" charset="-122"/>
            </a:endParaRPr>
          </a:p>
          <a:p>
            <a:pPr algn="r">
              <a:lnSpc>
                <a:spcPct val="100000"/>
              </a:lnSpc>
              <a:spcBef>
                <a:spcPct val="0"/>
              </a:spcBef>
              <a:buFontTx/>
              <a:buNone/>
            </a:pPr>
            <a:r>
              <a:rPr lang="ar-SA" sz="2400" dirty="0">
                <a:latin typeface="楷体_GB2312" pitchFamily="49" charset="-122"/>
                <a:ea typeface="楷体_GB2312" pitchFamily="49" charset="-122"/>
              </a:rPr>
              <a:t> </a:t>
            </a:r>
            <a:r>
              <a:rPr lang="ar-SA" sz="2500" dirty="0">
                <a:solidFill>
                  <a:srgbClr val="FF0000"/>
                </a:solidFill>
                <a:latin typeface="楷体_GB2312" pitchFamily="49" charset="-122"/>
                <a:ea typeface="楷体_GB2312" pitchFamily="49" charset="-122"/>
              </a:rPr>
              <a:t>كم </a:t>
            </a:r>
            <a:r>
              <a:rPr lang="ar-EG" sz="2500" dirty="0" smtClean="0">
                <a:solidFill>
                  <a:srgbClr val="FF0000"/>
                </a:solidFill>
                <a:latin typeface="楷体_GB2312" pitchFamily="49" charset="-122"/>
                <a:ea typeface="楷体_GB2312" pitchFamily="49" charset="-122"/>
              </a:rPr>
              <a:t>ت</a:t>
            </a:r>
            <a:r>
              <a:rPr lang="ar-SA" sz="2500" dirty="0" smtClean="0">
                <a:solidFill>
                  <a:srgbClr val="FF0000"/>
                </a:solidFill>
                <a:latin typeface="楷体_GB2312" pitchFamily="49" charset="-122"/>
                <a:ea typeface="楷体_GB2312" pitchFamily="49" charset="-122"/>
              </a:rPr>
              <a:t>بلغ </a:t>
            </a:r>
            <a:r>
              <a:rPr lang="ar-SA" sz="2500" dirty="0">
                <a:solidFill>
                  <a:srgbClr val="FF0000"/>
                </a:solidFill>
                <a:latin typeface="楷体_GB2312" pitchFamily="49" charset="-122"/>
                <a:ea typeface="楷体_GB2312" pitchFamily="49" charset="-122"/>
              </a:rPr>
              <a:t>تكلفة الطائرات بدون طيار </a:t>
            </a:r>
            <a:r>
              <a:rPr lang="ar-EG" sz="2500" dirty="0" smtClean="0">
                <a:solidFill>
                  <a:srgbClr val="FF0000"/>
                </a:solidFill>
                <a:latin typeface="楷体_GB2312" pitchFamily="49" charset="-122"/>
                <a:ea typeface="楷体_GB2312" pitchFamily="49" charset="-122"/>
              </a:rPr>
              <a:t>فى الاستخدام </a:t>
            </a:r>
            <a:r>
              <a:rPr lang="ar-SA" sz="2500" dirty="0" smtClean="0">
                <a:solidFill>
                  <a:srgbClr val="FF0000"/>
                </a:solidFill>
                <a:latin typeface="楷体_GB2312" pitchFamily="49" charset="-122"/>
                <a:ea typeface="楷体_GB2312" pitchFamily="49" charset="-122"/>
              </a:rPr>
              <a:t>الزراعي</a:t>
            </a:r>
            <a:r>
              <a:rPr lang="ar-SA" sz="2500" dirty="0">
                <a:solidFill>
                  <a:srgbClr val="FF0000"/>
                </a:solidFill>
                <a:latin typeface="楷体_GB2312" pitchFamily="49" charset="-122"/>
                <a:ea typeface="楷体_GB2312" pitchFamily="49" charset="-122"/>
              </a:rPr>
              <a:t>؟</a:t>
            </a:r>
            <a:endParaRPr lang="en-US" sz="2500" dirty="0">
              <a:solidFill>
                <a:srgbClr val="FF0000"/>
              </a:solidFill>
              <a:latin typeface="楷体_GB2312" pitchFamily="49" charset="-122"/>
              <a:ea typeface="楷体_GB2312" pitchFamily="49" charset="-122"/>
            </a:endParaRPr>
          </a:p>
          <a:p>
            <a:pPr algn="r">
              <a:lnSpc>
                <a:spcPct val="100000"/>
              </a:lnSpc>
              <a:spcBef>
                <a:spcPct val="0"/>
              </a:spcBef>
              <a:buFontTx/>
              <a:buNone/>
            </a:pPr>
            <a:r>
              <a:rPr lang="ar-SA" sz="2400" dirty="0">
                <a:latin typeface="楷体_GB2312" pitchFamily="49" charset="-122"/>
                <a:ea typeface="楷体_GB2312" pitchFamily="49" charset="-122"/>
              </a:rPr>
              <a:t>تبدأ تكلفة الطائرات بدون طيار للاستخدام العام بمبلغ 1،300 يورو, وفي القطاع الزراعي، يمكن للطائرات الصغيرة بدون تكنولوجيا محددة أن تذهب من 000 2 يورو إلى 000 3 يورو. والطائرات بدون طيار ذات التكنولوجيا العاليه المستخدمة خصيصا للزراعة بمبلغ 000 20 يورو.</a:t>
            </a:r>
            <a:endParaRPr lang="en-US" sz="2400" dirty="0">
              <a:latin typeface="楷体_GB2312" pitchFamily="49" charset="-122"/>
              <a:ea typeface="楷体_GB2312" pitchFamily="49" charset="-122"/>
            </a:endParaRPr>
          </a:p>
          <a:p>
            <a:pPr algn="r" rtl="1">
              <a:lnSpc>
                <a:spcPct val="100000"/>
              </a:lnSpc>
              <a:spcBef>
                <a:spcPct val="0"/>
              </a:spcBef>
              <a:buFontTx/>
              <a:buNone/>
            </a:pPr>
            <a:endParaRPr lang="en-US" sz="2500" dirty="0">
              <a:latin typeface="楷体_GB2312" pitchFamily="49" charset="-122"/>
              <a:ea typeface="楷体_GB2312" pitchFamily="49" charset="-122"/>
            </a:endParaRPr>
          </a:p>
        </p:txBody>
      </p:sp>
    </p:spTree>
    <p:extLst>
      <p:ext uri="{BB962C8B-B14F-4D97-AF65-F5344CB8AC3E}">
        <p14:creationId xmlns:p14="http://schemas.microsoft.com/office/powerpoint/2010/main" val="1576190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2" descr="j:\program files\360se6\User Data\temp\13-19-50-27-4614.jpg"/>
          <p:cNvPicPr>
            <a:picLocks noChangeAspect="1" noChangeArrowheads="1"/>
          </p:cNvPicPr>
          <p:nvPr/>
        </p:nvPicPr>
        <p:blipFill>
          <a:blip r:embed="rId2">
            <a:extLst>
              <a:ext uri="{28A0092B-C50C-407E-A947-70E740481C1C}">
                <a14:useLocalDpi xmlns:a14="http://schemas.microsoft.com/office/drawing/2010/main" val="0"/>
              </a:ext>
            </a:extLst>
          </a:blip>
          <a:srcRect b="12112"/>
          <a:stretch>
            <a:fillRect/>
          </a:stretch>
        </p:blipFill>
        <p:spPr bwMode="auto">
          <a:xfrm>
            <a:off x="0" y="-7938"/>
            <a:ext cx="12192000" cy="68580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299" name="灯片编号占位符 26"/>
          <p:cNvSpPr>
            <a:spLocks noGrp="1" noChangeArrowheads="1"/>
          </p:cNvSpPr>
          <p:nvPr>
            <p:ph type="sldNum" sz="quarter" idx="11"/>
          </p:nvPr>
        </p:nvSpPr>
        <p:spPr bwMode="auto">
          <a:xfrm>
            <a:off x="10171113" y="6408739"/>
            <a:ext cx="366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eaLnBrk="0" hangingPunct="0">
              <a:lnSpc>
                <a:spcPct val="100000"/>
              </a:lnSpc>
              <a:spcBef>
                <a:spcPct val="0"/>
              </a:spcBef>
              <a:buFont typeface="Arial" panose="020B0604020202020204" pitchFamily="34" charset="0"/>
              <a:buNone/>
            </a:pPr>
            <a:fld id="{81484117-5CFC-4853-9EF5-F74040260793}" type="slidenum">
              <a:rPr lang="zh-CN" altLang="en-US">
                <a:solidFill>
                  <a:srgbClr val="FFFFFF"/>
                </a:solidFill>
                <a:latin typeface="Lucida Sans Unicode" panose="020B0602030504020204" pitchFamily="34" charset="0"/>
              </a:rPr>
              <a:pPr eaLnBrk="0" hangingPunct="0">
                <a:lnSpc>
                  <a:spcPct val="100000"/>
                </a:lnSpc>
                <a:spcBef>
                  <a:spcPct val="0"/>
                </a:spcBef>
                <a:buFont typeface="Arial" panose="020B0604020202020204" pitchFamily="34" charset="0"/>
                <a:buNone/>
              </a:pPr>
              <a:t>38</a:t>
            </a:fld>
            <a:endParaRPr lang="zh-CN" altLang="en-US">
              <a:solidFill>
                <a:srgbClr val="FFFFFF"/>
              </a:solidFill>
              <a:latin typeface="Lucida Sans Unicode" panose="020B0602030504020204" pitchFamily="34" charset="0"/>
            </a:endParaRPr>
          </a:p>
        </p:txBody>
      </p:sp>
      <p:sp>
        <p:nvSpPr>
          <p:cNvPr id="5" name="Rectangle 1"/>
          <p:cNvSpPr>
            <a:spLocks noChangeArrowheads="1"/>
          </p:cNvSpPr>
          <p:nvPr/>
        </p:nvSpPr>
        <p:spPr bwMode="auto">
          <a:xfrm>
            <a:off x="2459039" y="3429000"/>
            <a:ext cx="72739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ctr">
              <a:lnSpc>
                <a:spcPct val="100000"/>
              </a:lnSpc>
              <a:spcBef>
                <a:spcPct val="0"/>
              </a:spcBef>
              <a:buFontTx/>
              <a:buNone/>
            </a:pPr>
            <a:r>
              <a:rPr lang="en-US" altLang="zh-CN" sz="4400" dirty="0">
                <a:solidFill>
                  <a:srgbClr val="FF0000"/>
                </a:solidFill>
                <a:latin typeface="Microsoft YaHei" panose="020B0503020204020204" pitchFamily="34" charset="-122"/>
                <a:ea typeface="Microsoft YaHei" panose="020B0503020204020204" pitchFamily="34" charset="-122"/>
                <a:hlinkClick r:id="rId3"/>
              </a:rPr>
              <a:t>farideltoum@yahoo.com</a:t>
            </a:r>
            <a:endParaRPr lang="en-US" altLang="zh-CN" sz="4400" dirty="0">
              <a:solidFill>
                <a:srgbClr val="FF0000"/>
              </a:solidFill>
              <a:latin typeface="Microsoft YaHei" panose="020B0503020204020204" pitchFamily="34" charset="-122"/>
              <a:ea typeface="Microsoft YaHei" panose="020B0503020204020204" pitchFamily="34" charset="-122"/>
            </a:endParaRPr>
          </a:p>
          <a:p>
            <a:pPr algn="ctr">
              <a:lnSpc>
                <a:spcPct val="100000"/>
              </a:lnSpc>
              <a:spcBef>
                <a:spcPct val="0"/>
              </a:spcBef>
              <a:buFontTx/>
              <a:buNone/>
            </a:pPr>
            <a:r>
              <a:rPr lang="en-US" altLang="zh-CN" sz="4400" dirty="0">
                <a:solidFill>
                  <a:srgbClr val="FF0000"/>
                </a:solidFill>
                <a:latin typeface="Microsoft YaHei" panose="020B0503020204020204" pitchFamily="34" charset="-122"/>
                <a:ea typeface="Microsoft YaHei" panose="020B0503020204020204" pitchFamily="34" charset="-122"/>
                <a:hlinkClick r:id="rId4"/>
              </a:rPr>
              <a:t>fari@Danfodio.sd</a:t>
            </a:r>
            <a:endParaRPr lang="en-US" altLang="zh-CN" sz="4400" dirty="0">
              <a:solidFill>
                <a:srgbClr val="FF0000"/>
              </a:solidFill>
              <a:latin typeface="Microsoft YaHei" panose="020B0503020204020204" pitchFamily="34" charset="-122"/>
              <a:ea typeface="Microsoft YaHei" panose="020B0503020204020204" pitchFamily="34" charset="-122"/>
            </a:endParaRPr>
          </a:p>
          <a:p>
            <a:pPr algn="ctr">
              <a:lnSpc>
                <a:spcPct val="100000"/>
              </a:lnSpc>
              <a:spcBef>
                <a:spcPct val="0"/>
              </a:spcBef>
              <a:buFontTx/>
              <a:buNone/>
            </a:pPr>
            <a:endParaRPr lang="en-US" altLang="zh-CN" sz="4600" dirty="0">
              <a:solidFill>
                <a:srgbClr val="C00000"/>
              </a:solidFill>
              <a:latin typeface="楷体_GB2312" pitchFamily="49" charset="-122"/>
              <a:ea typeface="楷体_GB2312" pitchFamily="49" charset="-122"/>
            </a:endParaRPr>
          </a:p>
        </p:txBody>
      </p:sp>
    </p:spTree>
    <p:extLst>
      <p:ext uri="{BB962C8B-B14F-4D97-AF65-F5344CB8AC3E}">
        <p14:creationId xmlns:p14="http://schemas.microsoft.com/office/powerpoint/2010/main" val="816806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8311486" y="274638"/>
            <a:ext cx="3270913" cy="1143000"/>
          </a:xfrm>
          <a:gradFill>
            <a:gsLst>
              <a:gs pos="0">
                <a:schemeClr val="accent1"/>
              </a:gs>
              <a:gs pos="100000">
                <a:srgbClr val="253C57"/>
              </a:gs>
            </a:gsLst>
          </a:gradFill>
        </p:spPr>
        <p:txBody>
          <a:bodyPr/>
          <a:lstStyle/>
          <a:p>
            <a:pPr algn="r" eaLnBrk="1" hangingPunct="1"/>
            <a:r>
              <a:rPr lang="ar-SA" altLang="zh-CN" dirty="0" smtClean="0">
                <a:solidFill>
                  <a:srgbClr val="FFFF00"/>
                </a:solidFill>
              </a:rPr>
              <a:t>   </a:t>
            </a:r>
            <a:r>
              <a:rPr lang="ar-SA" altLang="zh-CN" sz="3600" b="1" dirty="0">
                <a:solidFill>
                  <a:srgbClr val="FFFF00"/>
                </a:solidFill>
              </a:rPr>
              <a:t>مقدمة</a:t>
            </a:r>
            <a:endParaRPr lang="en-US" altLang="zh-CN" sz="3600" b="1" dirty="0">
              <a:solidFill>
                <a:srgbClr val="FFFF00"/>
              </a:solidFill>
            </a:endParaRPr>
          </a:p>
        </p:txBody>
      </p:sp>
      <p:sp>
        <p:nvSpPr>
          <p:cNvPr id="12291" name="Rectangle 1"/>
          <p:cNvSpPr>
            <a:spLocks noChangeArrowheads="1"/>
          </p:cNvSpPr>
          <p:nvPr/>
        </p:nvSpPr>
        <p:spPr bwMode="auto">
          <a:xfrm>
            <a:off x="3575713" y="1417638"/>
            <a:ext cx="8134066" cy="55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spcBef>
                <a:spcPct val="0"/>
              </a:spcBef>
              <a:spcAft>
                <a:spcPts val="800"/>
              </a:spcAft>
              <a:buNone/>
            </a:pPr>
            <a:r>
              <a:rPr lang="ar-SA" sz="3200" dirty="0" smtClean="0">
                <a:solidFill>
                  <a:schemeClr val="accent1"/>
                </a:solidFill>
                <a:latin typeface="+mn-lt"/>
                <a:ea typeface="+mn-ea"/>
              </a:rPr>
              <a:t>بالرغم من توفر المساحات والموارد الزراعية بالسودان الا أنه في السنوات الأخيرة الماضية شهد القطاع الزراعي تراجعا ملحوظا في المساحات المزروعة ويعدو ذلك للعديد من الأسباب والتي من ضمنها:</a:t>
            </a:r>
            <a:endParaRPr lang="en-US" sz="3200" dirty="0" smtClean="0">
              <a:solidFill>
                <a:schemeClr val="accent1"/>
              </a:solidFill>
              <a:latin typeface="+mn-lt"/>
              <a:ea typeface="+mn-ea"/>
            </a:endParaRPr>
          </a:p>
          <a:p>
            <a:pPr algn="r" rtl="1">
              <a:lnSpc>
                <a:spcPct val="107000"/>
              </a:lnSpc>
              <a:spcBef>
                <a:spcPct val="0"/>
              </a:spcBef>
              <a:spcAft>
                <a:spcPts val="800"/>
              </a:spcAft>
              <a:buFont typeface="Symbol" panose="05050102010706020507" pitchFamily="18" charset="2"/>
              <a:buChar char=""/>
            </a:pPr>
            <a:r>
              <a:rPr lang="ar-SA" sz="3200" dirty="0" smtClean="0">
                <a:solidFill>
                  <a:schemeClr val="accent1"/>
                </a:solidFill>
                <a:latin typeface="+mn-lt"/>
                <a:ea typeface="+mn-ea"/>
              </a:rPr>
              <a:t> ارتفاع كلفة الزرراعة.</a:t>
            </a:r>
            <a:endParaRPr lang="en-US" sz="3200" dirty="0" smtClean="0">
              <a:solidFill>
                <a:schemeClr val="accent1"/>
              </a:solidFill>
              <a:latin typeface="+mn-lt"/>
              <a:ea typeface="+mn-ea"/>
            </a:endParaRPr>
          </a:p>
          <a:p>
            <a:pPr algn="r" rtl="1">
              <a:lnSpc>
                <a:spcPct val="107000"/>
              </a:lnSpc>
              <a:spcBef>
                <a:spcPct val="0"/>
              </a:spcBef>
              <a:spcAft>
                <a:spcPts val="800"/>
              </a:spcAft>
              <a:buFont typeface="Symbol" panose="05050102010706020507" pitchFamily="18" charset="2"/>
              <a:buChar char=""/>
            </a:pPr>
            <a:r>
              <a:rPr lang="ar-SA" sz="3200" dirty="0" smtClean="0">
                <a:solidFill>
                  <a:schemeClr val="accent1"/>
                </a:solidFill>
                <a:latin typeface="+mn-lt"/>
                <a:ea typeface="+mn-ea"/>
              </a:rPr>
              <a:t> هجرة الشباب لقطاع التعدين الأهلي والى خارج السودان.</a:t>
            </a:r>
            <a:endParaRPr lang="en-US" sz="3200" dirty="0" smtClean="0">
              <a:solidFill>
                <a:schemeClr val="accent1"/>
              </a:solidFill>
              <a:latin typeface="+mn-lt"/>
              <a:ea typeface="+mn-ea"/>
            </a:endParaRPr>
          </a:p>
          <a:p>
            <a:pPr algn="r" rtl="1">
              <a:lnSpc>
                <a:spcPct val="107000"/>
              </a:lnSpc>
              <a:spcBef>
                <a:spcPct val="0"/>
              </a:spcBef>
              <a:spcAft>
                <a:spcPts val="800"/>
              </a:spcAft>
              <a:buFont typeface="Symbol" panose="05050102010706020507" pitchFamily="18" charset="2"/>
              <a:buChar char=""/>
            </a:pPr>
            <a:r>
              <a:rPr lang="ar-SA" sz="3200" dirty="0" smtClean="0">
                <a:solidFill>
                  <a:schemeClr val="accent1"/>
                </a:solidFill>
                <a:latin typeface="+mn-lt"/>
                <a:ea typeface="+mn-ea"/>
              </a:rPr>
              <a:t> عدم ادخال  التقنيات او التكنولوجيا الحديثة </a:t>
            </a:r>
            <a:endParaRPr lang="en-US" sz="3200" dirty="0" smtClean="0">
              <a:solidFill>
                <a:schemeClr val="accent1"/>
              </a:solidFill>
              <a:latin typeface="+mn-lt"/>
              <a:ea typeface="+mn-ea"/>
            </a:endParaRPr>
          </a:p>
          <a:p>
            <a:pPr algn="r" rtl="1">
              <a:lnSpc>
                <a:spcPct val="107000"/>
              </a:lnSpc>
              <a:spcBef>
                <a:spcPct val="0"/>
              </a:spcBef>
              <a:spcAft>
                <a:spcPts val="800"/>
              </a:spcAft>
              <a:buNone/>
            </a:pPr>
            <a:r>
              <a:rPr lang="ar-SA" sz="3200" dirty="0" smtClean="0">
                <a:solidFill>
                  <a:schemeClr val="accent1"/>
                </a:solidFill>
                <a:latin typeface="+mn-lt"/>
                <a:ea typeface="+mn-ea"/>
              </a:rPr>
              <a:t>في العمل الزراعي.</a:t>
            </a:r>
            <a:endParaRPr lang="en-US" sz="3200" dirty="0">
              <a:solidFill>
                <a:schemeClr val="accent1"/>
              </a:solidFill>
              <a:latin typeface="+mn-lt"/>
              <a:ea typeface="+mn-ea"/>
            </a:endParaRPr>
          </a:p>
        </p:txBody>
      </p:sp>
      <p:pic>
        <p:nvPicPr>
          <p:cNvPr id="4" name="Picture 5" descr="Image result for ‫يتمتع السودان بموارد طبيعية ضخم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61" y="1417638"/>
            <a:ext cx="3461452" cy="35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400800" y="274638"/>
            <a:ext cx="5181600" cy="1143000"/>
          </a:xfrm>
          <a:gradFill>
            <a:gsLst>
              <a:gs pos="0">
                <a:schemeClr val="accent1"/>
              </a:gs>
              <a:gs pos="100000">
                <a:srgbClr val="253C57"/>
              </a:gs>
            </a:gsLst>
          </a:gradFill>
        </p:spPr>
        <p:txBody>
          <a:bodyPr>
            <a:normAutofit/>
          </a:bodyPr>
          <a:lstStyle/>
          <a:p>
            <a:pPr algn="r" eaLnBrk="1" hangingPunct="1"/>
            <a:r>
              <a:rPr lang="ar-SA" altLang="zh-CN" sz="4000" dirty="0" smtClean="0">
                <a:solidFill>
                  <a:srgbClr val="FFFF00"/>
                </a:solidFill>
              </a:rPr>
              <a:t>الميكنة الزراعية فى السودان </a:t>
            </a:r>
            <a:endParaRPr lang="en-US" altLang="zh-CN" sz="4000" dirty="0">
              <a:solidFill>
                <a:srgbClr val="FFFF00"/>
              </a:solidFill>
            </a:endParaRPr>
          </a:p>
        </p:txBody>
      </p:sp>
      <p:sp>
        <p:nvSpPr>
          <p:cNvPr id="9219" name="内容占位符 2"/>
          <p:cNvSpPr>
            <a:spLocks noGrp="1"/>
          </p:cNvSpPr>
          <p:nvPr>
            <p:ph idx="1"/>
          </p:nvPr>
        </p:nvSpPr>
        <p:spPr>
          <a:xfrm>
            <a:off x="6250674" y="1790215"/>
            <a:ext cx="4679890" cy="4417158"/>
          </a:xfrm>
        </p:spPr>
        <p:txBody>
          <a:bodyPr>
            <a:normAutofit lnSpcReduction="10000"/>
          </a:bodyPr>
          <a:lstStyle/>
          <a:p>
            <a:pPr marL="0" indent="0" algn="r" rtl="1">
              <a:buNone/>
            </a:pPr>
            <a:r>
              <a:rPr lang="ar-SA" sz="3600" dirty="0">
                <a:latin typeface="Arial" panose="020B0604020202020204" pitchFamily="34" charset="0"/>
                <a:ea typeface="STXinwei"/>
                <a:cs typeface="Arial" panose="020B0604020202020204" pitchFamily="34" charset="0"/>
              </a:rPr>
              <a:t>حتما ستؤدي الميكنة الزراعية دورا لا غنى عنه في زيادة الإنتاج الزراعي في السودان من خلال الارتقاء بالزراعة التقليدية وتحقيق عوائد عالية ومستقرة وتحسين نوعية المنتجات الزراعية وقيمتها المضافة.</a:t>
            </a:r>
            <a:endParaRPr lang="en-US" sz="3600" dirty="0">
              <a:latin typeface="Arial" panose="020B0604020202020204" pitchFamily="34" charset="0"/>
              <a:ea typeface="STXinwei"/>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05" y="274639"/>
            <a:ext cx="5468202" cy="37241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05" y="4094329"/>
            <a:ext cx="5468202" cy="2640842"/>
          </a:xfrm>
          <a:prstGeom prst="rect">
            <a:avLst/>
          </a:prstGeom>
        </p:spPr>
      </p:pic>
    </p:spTree>
    <p:extLst>
      <p:ext uri="{BB962C8B-B14F-4D97-AF65-F5344CB8AC3E}">
        <p14:creationId xmlns:p14="http://schemas.microsoft.com/office/powerpoint/2010/main" val="1777205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6045958" y="165456"/>
            <a:ext cx="5536442" cy="1143000"/>
          </a:xfrm>
          <a:gradFill>
            <a:gsLst>
              <a:gs pos="0">
                <a:schemeClr val="accent1"/>
              </a:gs>
              <a:gs pos="100000">
                <a:srgbClr val="253C57"/>
              </a:gs>
            </a:gsLst>
          </a:gradFill>
        </p:spPr>
        <p:txBody>
          <a:bodyPr/>
          <a:lstStyle/>
          <a:p>
            <a:pPr algn="r" rtl="1" eaLnBrk="1" hangingPunct="1"/>
            <a:r>
              <a:rPr lang="ar-SA" altLang="zh-CN" sz="3600" dirty="0">
                <a:solidFill>
                  <a:srgbClr val="FFFF00"/>
                </a:solidFill>
              </a:rPr>
              <a:t>مشاكل الميكنة الزراعية فى السودان</a:t>
            </a:r>
            <a:endParaRPr lang="en-US" altLang="zh-CN" sz="3600" dirty="0">
              <a:solidFill>
                <a:srgbClr val="FFFF00"/>
              </a:solidFill>
            </a:endParaRPr>
          </a:p>
        </p:txBody>
      </p:sp>
      <p:sp>
        <p:nvSpPr>
          <p:cNvPr id="9219" name="内容占位符 2"/>
          <p:cNvSpPr>
            <a:spLocks noGrp="1"/>
          </p:cNvSpPr>
          <p:nvPr>
            <p:ph idx="1"/>
          </p:nvPr>
        </p:nvSpPr>
        <p:spPr>
          <a:xfrm>
            <a:off x="363940" y="1573592"/>
            <a:ext cx="11464120" cy="4881800"/>
          </a:xfrm>
        </p:spPr>
        <p:txBody>
          <a:bodyPr>
            <a:noAutofit/>
          </a:bodyPr>
          <a:lstStyle/>
          <a:p>
            <a:pPr marL="0" indent="0" algn="r" rtl="1">
              <a:buNone/>
            </a:pPr>
            <a:r>
              <a:rPr lang="ar-SA" sz="3400" dirty="0">
                <a:latin typeface="Arial" panose="020B0604020202020204" pitchFamily="34" charset="0"/>
                <a:ea typeface="STXinwei"/>
                <a:cs typeface="Arial" panose="020B0604020202020204" pitchFamily="34" charset="0"/>
              </a:rPr>
              <a:t>هناك فجوة ضخمة في الميكنة الزراعية بسبب اختلاف مستويات التنمية، وانعدام نقل التكنولوجيا، ومعايير وإجراءات الاختبارات المختلفة في السودان. لذلك، ظلت الميكنة الزراعية على مستوى منخفض، وليس متزامنه، وناقصة للاسباب الاتيه:</a:t>
            </a:r>
          </a:p>
          <a:p>
            <a:pPr marL="0" indent="0" algn="r" rtl="1">
              <a:buFont typeface="Wingdings" panose="05000000000000000000" pitchFamily="2" charset="2"/>
              <a:buChar char="v"/>
            </a:pPr>
            <a:r>
              <a:rPr lang="en-US" sz="3400" dirty="0" smtClean="0">
                <a:latin typeface="Arial" panose="020B0604020202020204" pitchFamily="34" charset="0"/>
                <a:ea typeface="STXinwei"/>
                <a:cs typeface="Arial" panose="020B0604020202020204" pitchFamily="34" charset="0"/>
              </a:rPr>
              <a:t> </a:t>
            </a:r>
            <a:r>
              <a:rPr lang="ar-SA" sz="3400" dirty="0" smtClean="0">
                <a:latin typeface="Arial" panose="020B0604020202020204" pitchFamily="34" charset="0"/>
                <a:ea typeface="STXinwei"/>
                <a:cs typeface="Arial" panose="020B0604020202020204" pitchFamily="34" charset="0"/>
              </a:rPr>
              <a:t>قدرة </a:t>
            </a:r>
            <a:r>
              <a:rPr lang="ar-SA" sz="3400" dirty="0">
                <a:latin typeface="Arial" panose="020B0604020202020204" pitchFamily="34" charset="0"/>
                <a:ea typeface="STXinwei"/>
                <a:cs typeface="Arial" panose="020B0604020202020204" pitchFamily="34" charset="0"/>
              </a:rPr>
              <a:t>وقوة  التصنيع السودانية التي تستجيب للأدوات الزراعية  والمعدات لا تزال غير كافية لإنتاج منتجات ذات جودة عالية من أجل صنع آلات مناسبة لقطاع الزراعة.</a:t>
            </a:r>
          </a:p>
          <a:p>
            <a:pPr marL="0" indent="0" algn="r" rtl="1">
              <a:buFont typeface="Wingdings" panose="05000000000000000000" pitchFamily="2" charset="2"/>
              <a:buChar char="v"/>
            </a:pPr>
            <a:r>
              <a:rPr lang="en-US" sz="3400" dirty="0" smtClean="0">
                <a:latin typeface="Arial" panose="020B0604020202020204" pitchFamily="34" charset="0"/>
                <a:ea typeface="STXinwei"/>
                <a:cs typeface="Arial" panose="020B0604020202020204" pitchFamily="34" charset="0"/>
              </a:rPr>
              <a:t> </a:t>
            </a:r>
            <a:r>
              <a:rPr lang="ar-SA" sz="3400" dirty="0" smtClean="0">
                <a:solidFill>
                  <a:srgbClr val="FF0000"/>
                </a:solidFill>
                <a:latin typeface="Arial" panose="020B0604020202020204" pitchFamily="34" charset="0"/>
                <a:ea typeface="STXinwei"/>
                <a:cs typeface="Arial" panose="020B0604020202020204" pitchFamily="34" charset="0"/>
              </a:rPr>
              <a:t>نظام </a:t>
            </a:r>
            <a:r>
              <a:rPr lang="ar-SA" sz="3400" dirty="0">
                <a:solidFill>
                  <a:srgbClr val="FF0000"/>
                </a:solidFill>
                <a:latin typeface="Arial" panose="020B0604020202020204" pitchFamily="34" charset="0"/>
                <a:ea typeface="STXinwei"/>
                <a:cs typeface="Arial" panose="020B0604020202020204" pitchFamily="34" charset="0"/>
              </a:rPr>
              <a:t>التدريب للهندسة الزراعية أيضا به العديد من المشاكل مثل عدم الالتزام بالبرامج الزاعيه الحديثه، وعدم وجود مرافق للتدريب العملي، وبطء تحديث التكنولوجيا والمعدات</a:t>
            </a:r>
            <a:endParaRPr lang="en-US" sz="3400" dirty="0">
              <a:solidFill>
                <a:srgbClr val="FF0000"/>
              </a:solidFill>
              <a:latin typeface="Arial" panose="020B0604020202020204" pitchFamily="34" charset="0"/>
              <a:ea typeface="STXinwei"/>
              <a:cs typeface="Arial" panose="020B0604020202020204" pitchFamily="34" charset="0"/>
            </a:endParaRPr>
          </a:p>
        </p:txBody>
      </p:sp>
    </p:spTree>
    <p:extLst>
      <p:ext uri="{BB962C8B-B14F-4D97-AF65-F5344CB8AC3E}">
        <p14:creationId xmlns:p14="http://schemas.microsoft.com/office/powerpoint/2010/main" val="587647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a:xfrm>
            <a:off x="5527342" y="274638"/>
            <a:ext cx="6055057" cy="1143000"/>
          </a:xfrm>
          <a:gradFill>
            <a:gsLst>
              <a:gs pos="0">
                <a:schemeClr val="accent1"/>
              </a:gs>
              <a:gs pos="100000">
                <a:srgbClr val="253C57"/>
              </a:gs>
            </a:gsLst>
          </a:gradFill>
        </p:spPr>
        <p:txBody>
          <a:bodyPr/>
          <a:lstStyle/>
          <a:p>
            <a:pPr algn="r" rtl="1" eaLnBrk="1" hangingPunct="1"/>
            <a:r>
              <a:rPr lang="ar-SA" altLang="zh-CN" sz="3600" dirty="0">
                <a:solidFill>
                  <a:srgbClr val="FFFF00"/>
                </a:solidFill>
              </a:rPr>
              <a:t>مشاكل الميكنة الزراعية فى السودان</a:t>
            </a:r>
            <a:endParaRPr lang="en-US" altLang="zh-CN" sz="3600" dirty="0">
              <a:solidFill>
                <a:srgbClr val="FFFF00"/>
              </a:solidFill>
            </a:endParaRPr>
          </a:p>
        </p:txBody>
      </p:sp>
      <p:sp>
        <p:nvSpPr>
          <p:cNvPr id="9219" name="内容占位符 2"/>
          <p:cNvSpPr>
            <a:spLocks noGrp="1"/>
          </p:cNvSpPr>
          <p:nvPr>
            <p:ph idx="1"/>
          </p:nvPr>
        </p:nvSpPr>
        <p:spPr>
          <a:xfrm>
            <a:off x="473123" y="1710068"/>
            <a:ext cx="10972800" cy="4458719"/>
          </a:xfrm>
        </p:spPr>
        <p:txBody>
          <a:bodyPr>
            <a:normAutofit fontScale="92500" lnSpcReduction="10000"/>
          </a:bodyPr>
          <a:lstStyle/>
          <a:p>
            <a:pPr algn="r" rtl="1">
              <a:buFont typeface="Wingdings" panose="05000000000000000000" pitchFamily="2" charset="2"/>
              <a:buChar char="v"/>
            </a:pPr>
            <a:r>
              <a:rPr lang="ar-SA" sz="3400" dirty="0">
                <a:latin typeface="Arial" panose="020B0604020202020204" pitchFamily="34" charset="0"/>
                <a:ea typeface="STXinwei"/>
                <a:cs typeface="Arial" panose="020B0604020202020204" pitchFamily="34" charset="0"/>
              </a:rPr>
              <a:t>الحالة الراهنة للميكنة الزراعية في السودان بعيدة عن زيادة إيرادات المزارع وإنتاجيته. وذلك لأن سياسة الميكنة لم تصاغ بالشكل المطلوب كماهو الحال فى التصميم.</a:t>
            </a:r>
          </a:p>
          <a:p>
            <a:pPr algn="r" rtl="1">
              <a:buFont typeface="Wingdings" panose="05000000000000000000" pitchFamily="2" charset="2"/>
              <a:buChar char="v"/>
            </a:pPr>
            <a:r>
              <a:rPr lang="ar-SA" sz="3400" dirty="0">
                <a:latin typeface="Arial" panose="020B0604020202020204" pitchFamily="34" charset="0"/>
                <a:ea typeface="STXinwei"/>
                <a:cs typeface="Arial" panose="020B0604020202020204" pitchFamily="34" charset="0"/>
              </a:rPr>
              <a:t>مرة أخرى يجب أن يكون هناك تعاون بين </a:t>
            </a:r>
            <a:r>
              <a:rPr lang="ar-EG" sz="3400" dirty="0" smtClean="0">
                <a:latin typeface="Arial" panose="020B0604020202020204" pitchFamily="34" charset="0"/>
                <a:ea typeface="STXinwei"/>
                <a:cs typeface="Arial" panose="020B0604020202020204" pitchFamily="34" charset="0"/>
              </a:rPr>
              <a:t>المزارعين </a:t>
            </a:r>
            <a:r>
              <a:rPr lang="ar-SA" sz="3400" dirty="0" smtClean="0">
                <a:latin typeface="Arial" panose="020B0604020202020204" pitchFamily="34" charset="0"/>
                <a:ea typeface="STXinwei"/>
                <a:cs typeface="Arial" panose="020B0604020202020204" pitchFamily="34" charset="0"/>
              </a:rPr>
              <a:t>السودان</a:t>
            </a:r>
            <a:r>
              <a:rPr lang="ar-EG" sz="3400" smtClean="0">
                <a:latin typeface="Arial" panose="020B0604020202020204" pitchFamily="34" charset="0"/>
                <a:ea typeface="STXinwei"/>
                <a:cs typeface="Arial" panose="020B0604020202020204" pitchFamily="34" charset="0"/>
              </a:rPr>
              <a:t>ين</a:t>
            </a:r>
            <a:r>
              <a:rPr lang="ar-SA" sz="3400" smtClean="0">
                <a:latin typeface="Arial" panose="020B0604020202020204" pitchFamily="34" charset="0"/>
                <a:ea typeface="STXinwei"/>
                <a:cs typeface="Arial" panose="020B0604020202020204" pitchFamily="34" charset="0"/>
              </a:rPr>
              <a:t> </a:t>
            </a:r>
            <a:r>
              <a:rPr lang="ar-SA" sz="3400" dirty="0">
                <a:latin typeface="Arial" panose="020B0604020202020204" pitchFamily="34" charset="0"/>
                <a:ea typeface="STXinwei"/>
                <a:cs typeface="Arial" panose="020B0604020202020204" pitchFamily="34" charset="0"/>
              </a:rPr>
              <a:t>والخبراء الزراعيين وكذلك الباحثين حتى يكون هناك تقييم مستمر وتحسين في النظم القائمة.</a:t>
            </a:r>
          </a:p>
          <a:p>
            <a:pPr algn="r" rtl="1">
              <a:buFont typeface="Wingdings" panose="05000000000000000000" pitchFamily="2" charset="2"/>
              <a:buChar char="v"/>
            </a:pPr>
            <a:r>
              <a:rPr lang="ar-SA" sz="3400" dirty="0">
                <a:latin typeface="Arial" panose="020B0604020202020204" pitchFamily="34" charset="0"/>
                <a:ea typeface="STXinwei"/>
                <a:cs typeface="Arial" panose="020B0604020202020204" pitchFamily="34" charset="0"/>
              </a:rPr>
              <a:t> لا ينطوي تحقيق الميكنة الزراعية الفعالة على توفير المعدات فحسب، بل أيضا على التخطيط وكذلك التكنولوجيا والموظفين المدربين تدريبا جيدا على استخدامها.</a:t>
            </a:r>
          </a:p>
          <a:p>
            <a:pPr algn="r" rtl="1">
              <a:buFont typeface="Wingdings" panose="05000000000000000000" pitchFamily="2" charset="2"/>
              <a:buChar char="v"/>
            </a:pPr>
            <a:r>
              <a:rPr lang="ar-SA" sz="3400" dirty="0">
                <a:latin typeface="Arial" panose="020B0604020202020204" pitchFamily="34" charset="0"/>
                <a:ea typeface="STXinwei"/>
                <a:cs typeface="Arial" panose="020B0604020202020204" pitchFamily="34" charset="0"/>
              </a:rPr>
              <a:t>وقد أدرك السودان على مدى السنوات القليلة الماضية الحاجة إلى قطاع زراعي عالي الميكنة، مما عزز إدخال </a:t>
            </a:r>
            <a:r>
              <a:rPr lang="ar-EG" sz="3400" dirty="0" smtClean="0">
                <a:latin typeface="Arial" panose="020B0604020202020204" pitchFamily="34" charset="0"/>
                <a:ea typeface="STXinwei"/>
                <a:cs typeface="Arial" panose="020B0604020202020204" pitchFamily="34" charset="0"/>
              </a:rPr>
              <a:t>بعض</a:t>
            </a:r>
            <a:r>
              <a:rPr lang="ar-SA" sz="3400" dirty="0" smtClean="0">
                <a:latin typeface="Arial" panose="020B0604020202020204" pitchFamily="34" charset="0"/>
                <a:ea typeface="STXinwei"/>
                <a:cs typeface="Arial" panose="020B0604020202020204" pitchFamily="34" charset="0"/>
              </a:rPr>
              <a:t> </a:t>
            </a:r>
            <a:r>
              <a:rPr lang="ar-SA" sz="3400" dirty="0">
                <a:latin typeface="Arial" panose="020B0604020202020204" pitchFamily="34" charset="0"/>
                <a:ea typeface="STXinwei"/>
                <a:cs typeface="Arial" panose="020B0604020202020204" pitchFamily="34" charset="0"/>
              </a:rPr>
              <a:t>من أشكال الطاقة الميكانيكية في القطاع الزراعي</a:t>
            </a:r>
          </a:p>
          <a:p>
            <a:pPr algn="r" rtl="1">
              <a:buFont typeface="Arial" panose="020B0604020202020204" pitchFamily="34" charset="0"/>
              <a:buNone/>
            </a:pPr>
            <a:endParaRPr lang="en-US" sz="28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2129660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gradFill>
            <a:gsLst>
              <a:gs pos="0">
                <a:schemeClr val="accent1"/>
              </a:gs>
              <a:gs pos="100000">
                <a:srgbClr val="253C57"/>
              </a:gs>
            </a:gsLst>
          </a:gradFill>
        </p:spPr>
        <p:txBody>
          <a:bodyPr>
            <a:normAutofit/>
          </a:bodyPr>
          <a:lstStyle/>
          <a:p>
            <a:pPr eaLnBrk="1" hangingPunct="1"/>
            <a:r>
              <a:rPr lang="en-US" altLang="zh-CN" sz="3200" b="1" dirty="0">
                <a:solidFill>
                  <a:srgbClr val="FFFF00"/>
                </a:solidFill>
              </a:rPr>
              <a:t>Outline</a:t>
            </a:r>
          </a:p>
        </p:txBody>
      </p:sp>
      <p:cxnSp>
        <p:nvCxnSpPr>
          <p:cNvPr id="17411" name="直接连接符 3"/>
          <p:cNvCxnSpPr>
            <a:cxnSpLocks noChangeShapeType="1"/>
          </p:cNvCxnSpPr>
          <p:nvPr/>
        </p:nvCxnSpPr>
        <p:spPr bwMode="auto">
          <a:xfrm flipV="1">
            <a:off x="4008438" y="3213100"/>
            <a:ext cx="6119812" cy="0"/>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412" name="内容占位符 2"/>
          <p:cNvSpPr txBox="1">
            <a:spLocks/>
          </p:cNvSpPr>
          <p:nvPr/>
        </p:nvSpPr>
        <p:spPr bwMode="auto">
          <a:xfrm>
            <a:off x="1981200" y="1341438"/>
            <a:ext cx="82296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eaLnBrk="1" hangingPunct="1">
              <a:buFont typeface="Wingdings" panose="05000000000000000000" pitchFamily="2" charset="2"/>
              <a:buChar char="v"/>
            </a:pPr>
            <a:r>
              <a:rPr lang="en-US" altLang="zh-CN" sz="3400">
                <a:latin typeface="Times New Roman" panose="02020603050405020304" pitchFamily="18" charset="0"/>
                <a:cs typeface="Times New Roman" panose="02020603050405020304" pitchFamily="18" charset="0"/>
              </a:rPr>
              <a:t> </a:t>
            </a:r>
            <a:r>
              <a:rPr lang="ar-SA"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rPr>
              <a:t>مقدمة</a:t>
            </a:r>
            <a:endParaRPr lang="en-US" altLang="zh-CN" sz="360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sz="3400">
                <a:solidFill>
                  <a:schemeClr val="accent1"/>
                </a:solidFill>
                <a:latin typeface="Times New Roman" panose="02020603050405020304" pitchFamily="18" charset="0"/>
                <a:cs typeface="Times New Roman" panose="02020603050405020304" pitchFamily="18" charset="0"/>
              </a:rPr>
              <a:t>الزراعة الدقيقة</a:t>
            </a:r>
            <a:endParaRPr lang="en-US" altLang="zh-CN" sz="3400">
              <a:solidFill>
                <a:schemeClr val="accent1"/>
              </a:solidFill>
              <a:latin typeface="Times New Roman" panose="02020603050405020304" pitchFamily="18" charset="0"/>
              <a:cs typeface="Times New Roman" panose="02020603050405020304" pitchFamily="18" charset="0"/>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cs typeface="Arabic Typesetting" panose="03020402040406030203" pitchFamily="66" charset="-78"/>
              </a:rPr>
              <a:t>الزراعة الذكية</a:t>
            </a:r>
            <a:endParaRPr lang="en-US" altLang="zh-CN" sz="3600">
              <a:solidFill>
                <a:srgbClr val="002060"/>
              </a:solidFill>
              <a:latin typeface="Calibri" panose="020F0502020204030204" pitchFamily="34" charset="0"/>
            </a:endParaRPr>
          </a:p>
          <a:p>
            <a:pPr algn="r" rtl="1">
              <a:buFont typeface="Wingdings" panose="05000000000000000000" pitchFamily="2" charset="2"/>
              <a:buChar char="v"/>
            </a:pPr>
            <a:r>
              <a:rPr lang="ar-SA" sz="3600">
                <a:solidFill>
                  <a:srgbClr val="002060"/>
                </a:solidFill>
                <a:latin typeface="Calibri" panose="020F0502020204030204" pitchFamily="34" charset="0"/>
                <a:cs typeface="Arabic Typesetting" panose="03020402040406030203" pitchFamily="66" charset="-78"/>
              </a:rPr>
              <a:t>اثر استخدام الاقمار الصناعية على الزراعة</a:t>
            </a:r>
            <a:endParaRPr lang="en-US" sz="3600">
              <a:solidFill>
                <a:srgbClr val="002060"/>
              </a:solidFill>
              <a:latin typeface="Calibri" panose="020F0502020204030204" pitchFamily="34" charset="0"/>
              <a:cs typeface="Arabic Typesetting" panose="03020402040406030203" pitchFamily="66" charset="-78"/>
            </a:endParaRPr>
          </a:p>
          <a:p>
            <a:pPr algn="r" rtl="1" eaLnBrk="1" hangingPunct="1">
              <a:buFont typeface="Wingdings" panose="05000000000000000000" pitchFamily="2" charset="2"/>
              <a:buChar char="v"/>
            </a:pPr>
            <a:r>
              <a:rPr lang="ar-SA" altLang="zh-CN" sz="3600">
                <a:solidFill>
                  <a:srgbClr val="002060"/>
                </a:solidFill>
                <a:latin typeface="Calibri" panose="020F0502020204030204" pitchFamily="34" charset="0"/>
                <a:cs typeface="Arabic Typesetting" panose="03020402040406030203" pitchFamily="66" charset="-78"/>
              </a:rPr>
              <a:t>التطبيقات الزراعية باستخدام الاقمار الصناعية</a:t>
            </a:r>
            <a:endParaRPr lang="zh-CN" altLang="en-US" sz="3600">
              <a:solidFill>
                <a:srgbClr val="002060"/>
              </a:solidFill>
              <a:latin typeface="Calibri" panose="020F0502020204030204" pitchFamily="34" charset="0"/>
            </a:endParaRPr>
          </a:p>
        </p:txBody>
      </p:sp>
    </p:spTree>
    <p:extLst>
      <p:ext uri="{BB962C8B-B14F-4D97-AF65-F5344CB8AC3E}">
        <p14:creationId xmlns:p14="http://schemas.microsoft.com/office/powerpoint/2010/main" val="382374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6919414" y="97217"/>
            <a:ext cx="4690281" cy="1143000"/>
          </a:xfrm>
          <a:gradFill>
            <a:gsLst>
              <a:gs pos="0">
                <a:schemeClr val="accent1"/>
              </a:gs>
              <a:gs pos="100000">
                <a:srgbClr val="253C57"/>
              </a:gs>
            </a:gsLst>
          </a:gradFill>
        </p:spPr>
        <p:txBody>
          <a:bodyPr>
            <a:normAutofit fontScale="90000"/>
          </a:bodyPr>
          <a:lstStyle/>
          <a:p>
            <a:pPr algn="r" rtl="1" eaLnBrk="1" hangingPunct="1"/>
            <a:r>
              <a:rPr lang="ar-SA" sz="3600" b="1" dirty="0"/>
              <a:t/>
            </a:r>
            <a:br>
              <a:rPr lang="ar-SA" sz="3600" b="1" dirty="0"/>
            </a:br>
            <a:r>
              <a:rPr lang="ar-SA" sz="3600" b="1" dirty="0">
                <a:solidFill>
                  <a:srgbClr val="FFFF00"/>
                </a:solidFill>
              </a:rPr>
              <a:t>الزراعة الدقيقة</a:t>
            </a:r>
            <a:r>
              <a:rPr lang="en-US" altLang="zh-CN" sz="3600" b="1" dirty="0"/>
              <a:t/>
            </a:r>
            <a:br>
              <a:rPr lang="en-US" altLang="zh-CN" sz="3600" b="1" dirty="0"/>
            </a:br>
            <a:endParaRPr lang="en-US" altLang="zh-CN" sz="3600" b="1" dirty="0"/>
          </a:p>
        </p:txBody>
      </p:sp>
      <p:graphicFrame>
        <p:nvGraphicFramePr>
          <p:cNvPr id="7" name="图示 32"/>
          <p:cNvGraphicFramePr/>
          <p:nvPr>
            <p:extLst>
              <p:ext uri="{D42A27DB-BD31-4B8C-83A1-F6EECF244321}">
                <p14:modId xmlns:p14="http://schemas.microsoft.com/office/powerpoint/2010/main" val="4201729220"/>
              </p:ext>
            </p:extLst>
          </p:nvPr>
        </p:nvGraphicFramePr>
        <p:xfrm flipV="1">
          <a:off x="6946632" y="1341438"/>
          <a:ext cx="4248476"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图示 33"/>
          <p:cNvGraphicFramePr/>
          <p:nvPr>
            <p:extLst>
              <p:ext uri="{D42A27DB-BD31-4B8C-83A1-F6EECF244321}">
                <p14:modId xmlns:p14="http://schemas.microsoft.com/office/powerpoint/2010/main" val="703550312"/>
              </p:ext>
            </p:extLst>
          </p:nvPr>
        </p:nvGraphicFramePr>
        <p:xfrm flipV="1">
          <a:off x="6946632" y="1960802"/>
          <a:ext cx="4248476" cy="777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图示 41"/>
          <p:cNvGraphicFramePr/>
          <p:nvPr>
            <p:extLst>
              <p:ext uri="{D42A27DB-BD31-4B8C-83A1-F6EECF244321}">
                <p14:modId xmlns:p14="http://schemas.microsoft.com/office/powerpoint/2010/main" val="3332498027"/>
              </p:ext>
            </p:extLst>
          </p:nvPr>
        </p:nvGraphicFramePr>
        <p:xfrm flipV="1">
          <a:off x="6946632" y="2608873"/>
          <a:ext cx="4248476" cy="7774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图示 43"/>
          <p:cNvGraphicFramePr/>
          <p:nvPr>
            <p:extLst>
              <p:ext uri="{D42A27DB-BD31-4B8C-83A1-F6EECF244321}">
                <p14:modId xmlns:p14="http://schemas.microsoft.com/office/powerpoint/2010/main" val="2273212461"/>
              </p:ext>
            </p:extLst>
          </p:nvPr>
        </p:nvGraphicFramePr>
        <p:xfrm flipV="1">
          <a:off x="6946632" y="3256946"/>
          <a:ext cx="4248476" cy="77749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图示 44"/>
          <p:cNvGraphicFramePr/>
          <p:nvPr>
            <p:extLst>
              <p:ext uri="{D42A27DB-BD31-4B8C-83A1-F6EECF244321}">
                <p14:modId xmlns:p14="http://schemas.microsoft.com/office/powerpoint/2010/main" val="834040064"/>
              </p:ext>
            </p:extLst>
          </p:nvPr>
        </p:nvGraphicFramePr>
        <p:xfrm flipV="1">
          <a:off x="6946632" y="3905017"/>
          <a:ext cx="4248476" cy="77749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2" name="图示 45"/>
          <p:cNvGraphicFramePr/>
          <p:nvPr>
            <p:extLst>
              <p:ext uri="{D42A27DB-BD31-4B8C-83A1-F6EECF244321}">
                <p14:modId xmlns:p14="http://schemas.microsoft.com/office/powerpoint/2010/main" val="2008590340"/>
              </p:ext>
            </p:extLst>
          </p:nvPr>
        </p:nvGraphicFramePr>
        <p:xfrm flipV="1">
          <a:off x="6946632" y="4553090"/>
          <a:ext cx="4248476" cy="777496"/>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3" name="图示 46"/>
          <p:cNvGraphicFramePr/>
          <p:nvPr>
            <p:extLst>
              <p:ext uri="{D42A27DB-BD31-4B8C-83A1-F6EECF244321}">
                <p14:modId xmlns:p14="http://schemas.microsoft.com/office/powerpoint/2010/main" val="1399039523"/>
              </p:ext>
            </p:extLst>
          </p:nvPr>
        </p:nvGraphicFramePr>
        <p:xfrm flipV="1">
          <a:off x="6946632" y="5136390"/>
          <a:ext cx="4248476" cy="106905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4" name="图示 47"/>
          <p:cNvGraphicFramePr/>
          <p:nvPr>
            <p:extLst>
              <p:ext uri="{D42A27DB-BD31-4B8C-83A1-F6EECF244321}">
                <p14:modId xmlns:p14="http://schemas.microsoft.com/office/powerpoint/2010/main" val="824977090"/>
              </p:ext>
            </p:extLst>
          </p:nvPr>
        </p:nvGraphicFramePr>
        <p:xfrm flipV="1">
          <a:off x="6946632" y="6065258"/>
          <a:ext cx="4248476" cy="77749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18443" name="Rectangle 2"/>
          <p:cNvSpPr>
            <a:spLocks noChangeArrowheads="1"/>
          </p:cNvSpPr>
          <p:nvPr/>
        </p:nvSpPr>
        <p:spPr bwMode="auto">
          <a:xfrm>
            <a:off x="1946583" y="1573450"/>
            <a:ext cx="4176713"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spcBef>
                <a:spcPct val="20000"/>
              </a:spcBef>
              <a:buFont typeface="Arial" panose="020B0604020202020204" pitchFamily="34" charset="0"/>
              <a:buChar char="•"/>
              <a:defRPr sz="2800" b="1">
                <a:solidFill>
                  <a:schemeClr val="tx1"/>
                </a:solidFill>
                <a:latin typeface="Arial" panose="020B0604020202020204" pitchFamily="34" charset="0"/>
                <a:ea typeface="SimHei" pitchFamily="49" charset="-122"/>
              </a:defRPr>
            </a:lvl1pPr>
            <a:lvl2pPr marL="742950" indent="-285750">
              <a:lnSpc>
                <a:spcPct val="150000"/>
              </a:lnSpc>
              <a:spcBef>
                <a:spcPct val="20000"/>
              </a:spcBef>
              <a:buFont typeface="Arial" panose="020B0604020202020204" pitchFamily="34" charset="0"/>
              <a:buChar char="–"/>
              <a:defRPr sz="2400" b="1">
                <a:solidFill>
                  <a:schemeClr val="tx1"/>
                </a:solidFill>
                <a:latin typeface="Arial" panose="020B0604020202020204" pitchFamily="34" charset="0"/>
                <a:ea typeface="SimSun" panose="02010600030101010101" pitchFamily="2" charset="-122"/>
              </a:defRPr>
            </a:lvl2pPr>
            <a:lvl3pPr marL="1143000" indent="-228600">
              <a:lnSpc>
                <a:spcPct val="150000"/>
              </a:lnSpc>
              <a:spcBef>
                <a:spcPct val="20000"/>
              </a:spcBef>
              <a:buFont typeface="Arial" panose="020B0604020202020204" pitchFamily="34" charset="0"/>
              <a:buChar char="•"/>
              <a:defRPr sz="2000" b="1">
                <a:solidFill>
                  <a:schemeClr val="tx1"/>
                </a:solidFill>
                <a:latin typeface="Arial" panose="020B0604020202020204" pitchFamily="34" charset="0"/>
                <a:ea typeface="楷体_GB2312" pitchFamily="49" charset="-122"/>
              </a:defRPr>
            </a:lvl3pPr>
            <a:lvl4pPr marL="16002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4pPr>
            <a:lvl5pPr marL="2057400" indent="-228600">
              <a:lnSpc>
                <a:spcPct val="150000"/>
              </a:lnSpc>
              <a:spcBef>
                <a:spcPct val="20000"/>
              </a:spcBef>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5pPr>
            <a:lvl6pPr marL="25146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6pPr>
            <a:lvl7pPr marL="29718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7pPr>
            <a:lvl8pPr marL="34290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8pPr>
            <a:lvl9pPr marL="3886200" indent="-228600" eaLnBrk="0" fontAlgn="base" hangingPunct="0">
              <a:lnSpc>
                <a:spcPct val="150000"/>
              </a:lnSpc>
              <a:spcBef>
                <a:spcPct val="20000"/>
              </a:spcBef>
              <a:spcAft>
                <a:spcPct val="0"/>
              </a:spcAft>
              <a:buFont typeface="Arial" panose="020B0604020202020204" pitchFamily="34" charset="0"/>
              <a:buChar char="»"/>
              <a:defRPr b="1">
                <a:solidFill>
                  <a:schemeClr val="tx1"/>
                </a:solidFill>
                <a:latin typeface="Arial" panose="020B0604020202020204" pitchFamily="34" charset="0"/>
                <a:ea typeface="SimSun" panose="02010600030101010101" pitchFamily="2" charset="-122"/>
              </a:defRPr>
            </a:lvl9pPr>
          </a:lstStyle>
          <a:p>
            <a:pPr algn="r" rtl="1">
              <a:buFont typeface="Arial" panose="020B0604020202020204" pitchFamily="34" charset="0"/>
              <a:buNone/>
            </a:pPr>
            <a:r>
              <a:rPr lang="ar-SA"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الزراعة الدقيقة </a:t>
            </a:r>
            <a:r>
              <a:rPr lang="ar-EG"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تعد</a:t>
            </a:r>
            <a:r>
              <a:rPr lang="ar-SA"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 </a:t>
            </a:r>
            <a:r>
              <a:rPr lang="ar-EG"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ك</a:t>
            </a:r>
            <a:r>
              <a:rPr lang="ar-SA"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rPr>
              <a:t>نهج مبتكر ومتكامل وموحد دوليا يهدف إلى زيادة كفاءة استخدام الموارد والحد من عدم اليقين من القرارات المطلوبة للسيطرة على الاختلاف في المزارع.</a:t>
            </a:r>
            <a:endParaRPr lang="en-US" sz="3600" dirty="0">
              <a:solidFill>
                <a:srgbClr val="002060"/>
              </a:solidFill>
              <a:latin typeface="Calibri" panose="020F0502020204030204" pitchFamily="34" charset="0"/>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704180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19723</TotalTime>
  <Words>1902</Words>
  <Application>Microsoft Office PowerPoint</Application>
  <PresentationFormat>Widescreen</PresentationFormat>
  <Paragraphs>217</Paragraphs>
  <Slides>38</Slides>
  <Notes>4</Notes>
  <HiddenSlides>0</HiddenSlides>
  <MMClips>2</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Arial Unicode MS</vt:lpstr>
      <vt:lpstr>Microsoft YaHei</vt:lpstr>
      <vt:lpstr>宋体</vt:lpstr>
      <vt:lpstr>宋体</vt:lpstr>
      <vt:lpstr>Arabic Typesetting</vt:lpstr>
      <vt:lpstr>Arial</vt:lpstr>
      <vt:lpstr>Calibri</vt:lpstr>
      <vt:lpstr>楷体_GB2312</vt:lpstr>
      <vt:lpstr>Lucida Sans Unicode</vt:lpstr>
      <vt:lpstr>SimHei</vt:lpstr>
      <vt:lpstr>华文楷体</vt:lpstr>
      <vt:lpstr>STXinwei</vt:lpstr>
      <vt:lpstr>华文中宋</vt:lpstr>
      <vt:lpstr>Symbol</vt:lpstr>
      <vt:lpstr>Times New Roman</vt:lpstr>
      <vt:lpstr>Wingdings</vt:lpstr>
      <vt:lpstr>Office Theme</vt:lpstr>
      <vt:lpstr>حلول الزراعة الذكية  والتغنيات الاساسية</vt:lpstr>
      <vt:lpstr>PowerPoint Presentation</vt:lpstr>
      <vt:lpstr>Outline</vt:lpstr>
      <vt:lpstr>   مقدمة</vt:lpstr>
      <vt:lpstr>الميكنة الزراعية فى السودان </vt:lpstr>
      <vt:lpstr>مشاكل الميكنة الزراعية فى السودان</vt:lpstr>
      <vt:lpstr>مشاكل الميكنة الزراعية فى السودان</vt:lpstr>
      <vt:lpstr>Outline</vt:lpstr>
      <vt:lpstr> الزراعة الدقيقة </vt:lpstr>
      <vt:lpstr>الزراعة الدقيقة</vt:lpstr>
      <vt:lpstr>Precision Sowing</vt:lpstr>
      <vt:lpstr>Precision Sowing</vt:lpstr>
      <vt:lpstr>Outline</vt:lpstr>
      <vt:lpstr> الزراعة الذكية</vt:lpstr>
      <vt:lpstr> لماذا نحتاج الزراعية الذكية؟</vt:lpstr>
      <vt:lpstr> لماذا نحتاج الزراعية الذكية؟</vt:lpstr>
      <vt:lpstr>Outline</vt:lpstr>
      <vt:lpstr>  اثر استخدام الاقمار الصناعية على الزراعة </vt:lpstr>
      <vt:lpstr>اثر استخدام الاقمار الصناعية على الزراعة</vt:lpstr>
      <vt:lpstr>Impact of GNSS on Agriculture</vt:lpstr>
      <vt:lpstr>Outline</vt:lpstr>
      <vt:lpstr> التطبيقات الزراعية باستخدام الاقمار الصناعية</vt:lpstr>
      <vt:lpstr>PowerPoint Presentation</vt:lpstr>
      <vt:lpstr> التطبيقات الزراعية باستخدام الاقمار الصناعية</vt:lpstr>
      <vt:lpstr>Agricultural Application of Satellite Navigation</vt:lpstr>
      <vt:lpstr> التطبيقات الزراعية باستخدام الاقمار الصناعية</vt:lpstr>
      <vt:lpstr>Agricultural Application of Satellite Navigation</vt:lpstr>
      <vt:lpstr>PowerPoint Presentation</vt:lpstr>
      <vt:lpstr>Agricultural Application of Satellite Navigation</vt:lpstr>
      <vt:lpstr>Agricultural Application of Satellite Navigation</vt:lpstr>
      <vt:lpstr> التطبيقات الزراعية باستخدام الاقمار الصناعية</vt:lpstr>
      <vt:lpstr> التطبيقات الزراعية باستخدام الاقمار الصناعية</vt:lpstr>
      <vt:lpstr> التطبيقات الزراعية باستخدام الاقمار الصناعية</vt:lpstr>
      <vt:lpstr> التطبيقات الزراعية باستخدام الاقمار الصناعية</vt:lpstr>
      <vt:lpstr> التطبيقات الزراعية باستخدام الاقمار الصناعية</vt:lpstr>
      <vt:lpstr> التطبيقات الزراعية باستخدام الاقمار الصناعية</vt:lpstr>
      <vt:lpstr> التطبيقات الزراعية باستخدام الاقمار الصناعية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Awadelkarِim Yousof</dc:creator>
  <cp:lastModifiedBy>farid</cp:lastModifiedBy>
  <cp:revision>216</cp:revision>
  <dcterms:created xsi:type="dcterms:W3CDTF">2017-08-15T09:26:24Z</dcterms:created>
  <dcterms:modified xsi:type="dcterms:W3CDTF">2018-09-25T06:15:53Z</dcterms:modified>
</cp:coreProperties>
</file>