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7E3F-84CC-49C6-85CF-D6A07616B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7014B-1DC5-4533-9520-5F8481520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F733-9DA7-48EA-9D74-91172D5C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C8A3-1ECA-4558-875D-53CE205D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EE55-5B6F-4E37-8DA2-9785402B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4CD2-90AB-4834-87A5-3935D73C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5C1B-45F5-431C-BA97-FBBB20770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0602-DD33-41E8-8F89-559AE579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D5396-BA3D-4DBC-84AD-1EC8085B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D9B4-F467-4C81-A263-A19EB418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45E62-6AD0-41BC-8126-AB44D0F00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11AF0-BAC4-4544-BBB7-399D2765F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0E5EE-3F84-40B2-944A-3EC9EA9C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86EA8-E985-491E-A1F2-50C0B2DE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64392-50EE-4B46-9437-56496342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ED20-4647-4CC9-A6F0-461D5F6F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8011-30D4-4A76-AA22-4448506E1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68DC5-44A4-435C-8EDB-D81AFFB1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8932C-A52B-4282-BBDC-C2BEC2A0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7958-1C88-4423-896A-3AB8A90B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34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7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F9E3-BF31-49B2-AB3A-4E5D191C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58281-BB77-4FDB-99F9-803AED1C9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2349-7638-435F-8D4A-0278B5B8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C455-EE8D-4FD9-B307-94453AA6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642-8C9C-47E4-BAA8-C99D2CC1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863E-9301-4403-B37C-E20C716E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0BDD8-41C6-407F-A17A-2F688F36E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911B-41E2-4069-80F9-7C67820E1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A3901-13FC-45FA-91FE-4A0106EB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B512C-DF61-4CD9-A3C2-8F792CF4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C30F-4E59-4389-89C9-EE28559B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761B-A1B6-436B-AF23-FC5BE466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AEE17-5F16-4FE4-8F15-CA249822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E7F96-003A-425C-9D73-9D5AC4D9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04E5C-D742-4849-AAD1-647E9FA49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0457F-6DB4-428A-BFDF-5B023F6ED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0FA40-B9AB-45DA-A1DE-FCCC1A2D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249C8-EAA6-4914-87CB-85E5652B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6D2C6-B17D-4FD1-A3D5-BF742463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25C6-46C6-4F68-810D-F5637800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89C13-972B-4E8E-8EB1-A060B0C5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8F1F1-E635-4E09-8FEE-186D5FBB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A7739-EF42-448D-9AC0-27AA7AC0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D42C7-00CF-4F43-AC50-B71C82AF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1D5A9-258B-4BC9-8679-135D1EB3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5479F-7E72-4B4C-90A6-E76E1725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40FE-1E28-42CF-A9BA-2BE32B40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31E5-E5E3-4644-96A8-90A01A6D3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A7BDA-F908-432D-9527-ABA3C84F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387F-C712-4F64-A2ED-192AAA6E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BD86-3C88-4426-8C76-5F42C129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8DF9B-06B4-44A1-A774-4A1F81BC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7234-6672-4899-B7BB-843FF6EC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10FB0-5572-46B2-9445-56FA87311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57434-FF31-4B2C-B4E8-348EA74D5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4AF6E-F15C-457D-B67B-02324819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6BF84-95EA-4014-8876-A82F715C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0E331-66D3-4FF2-B4D2-45DCC8EF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0766C-4143-4F67-9FDD-ABEDB038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714CE-D2C5-41DA-9C4A-7BDBFE951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4B4BE-9072-44E8-BCD9-7A84D544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C639-45FD-4DE8-A669-2E2BFA6933C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5209-A585-4C5A-93D0-D3A873BD5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5B629-F4D5-49AF-927B-E8B937474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8ABF-FF58-4B5F-AF5B-F53A1D367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3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0B80-520C-4F1C-B36A-0FCA96FC5681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5178-E753-489A-A45A-E929214E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6EB95E-55A7-4C23-B116-7C7E81492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121" y="384313"/>
            <a:ext cx="9183757" cy="56984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SA" sz="2000" dirty="0"/>
              <a:t>بسم الله الرحمن الرحيم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Arab Organization for Agricultural Development (AOAD)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Sub-Regional Forum on Climate Smart Agriculture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Friendship Hall, Khartoum, Sudan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24-26 September 2018</a:t>
            </a:r>
            <a:endParaRPr lang="ar-SA" sz="2800" b="1" dirty="0"/>
          </a:p>
          <a:p>
            <a:pPr>
              <a:lnSpc>
                <a:spcPct val="100000"/>
              </a:lnSpc>
            </a:pPr>
            <a:endParaRPr lang="ar-SA" sz="20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cap="small" dirty="0"/>
              <a:t>ARC-Sudan Smart Animal Agriculture Innovations and their Practical Implications</a:t>
            </a:r>
            <a:endParaRPr lang="ar-SA" sz="4000" cap="small" dirty="0"/>
          </a:p>
          <a:p>
            <a:pPr algn="r">
              <a:lnSpc>
                <a:spcPct val="100000"/>
              </a:lnSpc>
            </a:pPr>
            <a:endParaRPr lang="en-US" sz="1600" b="1" dirty="0"/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Faisal M. El-Hag and Mekki A. Omer</a:t>
            </a:r>
            <a:endParaRPr lang="en-US" sz="2000" dirty="0"/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Agricultural Research Corporation (ARC),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 Khartoum, Sudan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589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6BCA-764F-4B78-B203-7740FE87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Animal Production Smart Agriculture Packages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D50D-C336-419F-A3D1-D07187FB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5257800" cy="5024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Smart Strategic supplementary feeding practices: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Included 68 breeding ewes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benefited 13 producers in Western Sudan Sandy Plains Watershed.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Resulted in improved sheep reproductive performance:</a:t>
            </a:r>
          </a:p>
          <a:p>
            <a:pPr>
              <a:buFontTx/>
              <a:buChar char="-"/>
            </a:pPr>
            <a:r>
              <a:rPr lang="en-US" dirty="0"/>
              <a:t>A lambing percent of over 94.0%,</a:t>
            </a:r>
          </a:p>
          <a:p>
            <a:pPr>
              <a:buFontTx/>
              <a:buChar char="-"/>
            </a:pPr>
            <a:r>
              <a:rPr lang="en-US" dirty="0"/>
              <a:t>A twining rate of over 35% and</a:t>
            </a:r>
          </a:p>
          <a:p>
            <a:pPr>
              <a:buFontTx/>
              <a:buChar char="-"/>
            </a:pPr>
            <a:r>
              <a:rPr lang="en-US" dirty="0"/>
              <a:t>An overall prolificacy (no. of lambs born/ewes exposed) of 1.32.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Reduced age at first conception from 19 </a:t>
            </a:r>
            <a:r>
              <a:rPr lang="en-US" dirty="0" err="1"/>
              <a:t>mo</a:t>
            </a:r>
            <a:r>
              <a:rPr lang="en-US" dirty="0"/>
              <a:t> to 10 </a:t>
            </a:r>
            <a:r>
              <a:rPr lang="en-US" dirty="0" err="1"/>
              <a:t>mo</a:t>
            </a:r>
            <a:r>
              <a:rPr lang="en-US" dirty="0"/>
              <a:t> and lambing at 15 </a:t>
            </a:r>
            <a:r>
              <a:rPr lang="en-US" dirty="0" err="1"/>
              <a:t>mo</a:t>
            </a:r>
            <a:r>
              <a:rPr lang="en-US" dirty="0"/>
              <a:t> instead of 24 mo.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CAB80D-9764-46D7-A28B-506B16F7C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59450"/>
              </p:ext>
            </p:extLst>
          </p:nvPr>
        </p:nvGraphicFramePr>
        <p:xfrm>
          <a:off x="6284843" y="1152938"/>
          <a:ext cx="5257800" cy="4545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145">
                  <a:extLst>
                    <a:ext uri="{9D8B030D-6E8A-4147-A177-3AD203B41FA5}">
                      <a16:colId xmlns:a16="http://schemas.microsoft.com/office/drawing/2014/main" val="3085739470"/>
                    </a:ext>
                  </a:extLst>
                </a:gridCol>
                <a:gridCol w="1379655">
                  <a:extLst>
                    <a:ext uri="{9D8B030D-6E8A-4147-A177-3AD203B41FA5}">
                      <a16:colId xmlns:a16="http://schemas.microsoft.com/office/drawing/2014/main" val="1587207199"/>
                    </a:ext>
                  </a:extLst>
                </a:gridCol>
              </a:tblGrid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Parameter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value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335159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No. of participating communities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161590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No. of ewes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3541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Lambing rate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94.0%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337166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No. of lambs born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405234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Twins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358863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Singles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27841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Twining rate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35.3%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360037"/>
                  </a:ext>
                </a:extLst>
              </a:tr>
              <a:tr h="45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Prolificacy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8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3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43F3-BFEA-4B91-9648-1D0B108B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Scaling up modalities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41E7-D60E-4F22-A094-C2491E13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4"/>
            <a:ext cx="5257800" cy="51830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Participatory approaches through a farming system research approach.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Involvement of different partners: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Different stakeholders at stages of program formulation and implementation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Socio-economic activities to define constraints, assess needs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FFS and field days jointly executed and held by extension, research and progressive farmers.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Development projects involvement (e.g. WSRMP, IFAD-BIRDP, IFAD-SUSTAIN, ICARDA,).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Civil society organizations (e.g. farmers and herders’ groups , women groups, etc.) and NGOs.</a:t>
            </a:r>
          </a:p>
        </p:txBody>
      </p:sp>
      <p:pic>
        <p:nvPicPr>
          <p:cNvPr id="4" name="Picture 6" descr="C:\Documents and Settings\Faisal\Desktop\LEPtrip-photos\DSC0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82" y="1219200"/>
            <a:ext cx="5061527" cy="43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A2D3-F78C-431A-8C70-BDF0BDFF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Challenges and Constraints to scaling-up</a:t>
            </a:r>
            <a:endParaRPr lang="en-US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93833-0C1C-4CA3-9101-ED9F9219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147852" cy="52625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600" dirty="0"/>
              <a:t>Unavailability and accessibility of inputs at the right time and place and at affordable costs.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600" dirty="0"/>
              <a:t>Poor involvement and participation of policy makers.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600" dirty="0"/>
              <a:t>Poor involvement of mass media in awareness raising and knowledge dissemination on CSA and high cost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600" dirty="0"/>
              <a:t>Lack of necessary facilities for extension campaigns (mobility, equipment, extension tools)</a:t>
            </a:r>
          </a:p>
        </p:txBody>
      </p:sp>
    </p:spTree>
    <p:extLst>
      <p:ext uri="{BB962C8B-B14F-4D97-AF65-F5344CB8AC3E}">
        <p14:creationId xmlns:p14="http://schemas.microsoft.com/office/powerpoint/2010/main" val="250005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4CB9-8395-4E0F-A5E4-D80EA9F8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Recommendations</a:t>
            </a:r>
            <a:endParaRPr lang="en-US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4007-A3B3-4FDE-983B-1E6CAF65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0904"/>
            <a:ext cx="10041835" cy="523605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Concerted efforts needed to transfer and disseminate smart agriculture technologies, geared at enhancing communities’ livelihoods and income generating options. This could be through: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Multi-disciplinary research teams be formulated for targeting integrated farmers and producers.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Multi-partner participation in technology dissemination guarantees sustainability.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Raising awareness of private sector, policy makers for setting legislations, rules and generating funds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Strengthening the role of the mass media and introduce ICT technologies accelerating timely delivery of extension services, inputs weather and markets to producers.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Availing the necessary inputs.</a:t>
            </a:r>
          </a:p>
        </p:txBody>
      </p:sp>
    </p:spTree>
    <p:extLst>
      <p:ext uri="{BB962C8B-B14F-4D97-AF65-F5344CB8AC3E}">
        <p14:creationId xmlns:p14="http://schemas.microsoft.com/office/powerpoint/2010/main" val="326347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1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"/>
            <a:ext cx="8229600" cy="205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i="1" dirty="0">
                <a:solidFill>
                  <a:schemeClr val="bg1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2475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CED0-BD38-4704-8A2F-3E5F7BCB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l"/>
            <a:r>
              <a:rPr lang="en-US" b="1" cap="small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7455-2B6A-4AA3-97AD-FEC43140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997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Feeding people in decades to come will require ingenuity and innovations to produce more food on less land in more sustainable ways. </a:t>
            </a:r>
          </a:p>
          <a:p>
            <a:pPr marL="0" indent="0">
              <a:buNone/>
            </a:pPr>
            <a:r>
              <a:rPr lang="en-US" sz="3200" dirty="0"/>
              <a:t>Smart agriculture seeks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Improve agriculture management and monitoring systems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Increase sustainable productivity (food security),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Strengthen farmers’ resilience and capacity to resolve technical and environmental problems,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Reduce GHG emissions</a:t>
            </a:r>
          </a:p>
        </p:txBody>
      </p:sp>
    </p:spTree>
    <p:extLst>
      <p:ext uri="{BB962C8B-B14F-4D97-AF65-F5344CB8AC3E}">
        <p14:creationId xmlns:p14="http://schemas.microsoft.com/office/powerpoint/2010/main" val="142609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85A8-FC9E-4E6E-91FF-F4B32FB8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US" b="1" cap="small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B06-49F0-423B-8386-A96F508E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3426"/>
            <a:ext cx="6477001" cy="5103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Animal Smart Agriculture Practices: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Proven practical techniques,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Integrated crop-livestock management,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Improved animal feeding,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Improved water management.</a:t>
            </a:r>
          </a:p>
          <a:p>
            <a:pPr marL="0" indent="0">
              <a:buNone/>
            </a:pPr>
            <a:r>
              <a:rPr lang="en-US" b="1" dirty="0"/>
              <a:t>Parameters targeted: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Productivity per animal,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Early maturity,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Fertility,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Feed conversion ratio,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Longevity 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91" y="801253"/>
            <a:ext cx="4867564" cy="47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9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9A19-8D17-4939-A14F-DB868190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4BEC-E6D1-484E-8115-7A96EE7E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/>
              <a:t>Baseline surveys indicated: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Unavailability of nutritious grazing feed resources on a year-round-basis,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Water scarcity,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deficiency in major mineral elements (P, Ca and I),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Diseases  </a:t>
            </a:r>
          </a:p>
          <a:p>
            <a:pPr marL="0" indent="0">
              <a:buNone/>
            </a:pPr>
            <a:r>
              <a:rPr lang="en-US" b="1" dirty="0"/>
              <a:t>These are reflected 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 mortalities,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Seasonality of production,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 fertility,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Low yields (be milk or weight gains).</a:t>
            </a:r>
          </a:p>
        </p:txBody>
      </p:sp>
    </p:spTree>
    <p:extLst>
      <p:ext uri="{BB962C8B-B14F-4D97-AF65-F5344CB8AC3E}">
        <p14:creationId xmlns:p14="http://schemas.microsoft.com/office/powerpoint/2010/main" val="260376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F164-69E3-47F8-AFDF-EEC1CC06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4FCF-5F27-45A1-9BCD-7E452593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435"/>
            <a:ext cx="6066183" cy="5050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presentation displays ARC-ASARECA Project (conducted at the Central Clay Plains and the Western Sudan Sand Plains sub-watersheds in Sennar and North Kordofan States, 2014-2016) smart agriculture technological innovations on animal production. </a:t>
            </a:r>
          </a:p>
          <a:p>
            <a:pPr marL="0" indent="0">
              <a:buNone/>
            </a:pPr>
            <a:r>
              <a:rPr lang="en-US" b="1" dirty="0"/>
              <a:t>The objectives were: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enhance sustainable agricultural water productivity,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ensure efficient and sustainable use of available water resources,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contribute to the achievement of climate smart agricultural outcomes.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6" y="942109"/>
            <a:ext cx="4618180" cy="48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7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4C3E-56A7-4674-9BA1-E9ACAFF3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Implementation Modalities</a:t>
            </a:r>
            <a:endParaRPr lang="en-US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359C-6859-4527-8143-041974F2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5257800" cy="50372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ARC-ASARECA Project adopted participatory approaches through: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Multidisciplinary teams for technology generation and dissemination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Enhanced involvement of the community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Organizing farmers into producers’ groups (PGs) for credit arrangement and access facilitation.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Demonstration of closed animal husbandry management system Vs open grazing system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Maximizing farmer income per unit of crop produced and water use through transformation into animal products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Adoption of media tools (videos and filming) </a:t>
            </a:r>
            <a:r>
              <a:rPr lang="en-US" sz="2900" dirty="0">
                <a:solidFill>
                  <a:prstClr val="black"/>
                </a:solidFill>
              </a:rPr>
              <a:t>for technological packages </a:t>
            </a:r>
            <a:r>
              <a:rPr lang="en-US" dirty="0">
                <a:solidFill>
                  <a:prstClr val="black"/>
                </a:solidFill>
              </a:rPr>
              <a:t>and smart phone extension services communication with farmers in awareness raising and knowledge dissemination on CSA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68278-59C8-49B4-9C82-2120EF596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1443" y="681038"/>
            <a:ext cx="6639340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C79C-C441-4985-87B5-F13E2908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Animal Production Smart Agriculture Packages</a:t>
            </a:r>
            <a:endParaRPr lang="en-US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7BE8-6236-4F1A-B9EF-D9B909BE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5867400" cy="50240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program of value chain on animal nutrition was implemented based on water productivity (use of plant output as input to animal feeding)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Smart Animal Agriculture packages were implemented in 12 communities benefiting 63 animal producers and involving 255 animals</a:t>
            </a:r>
          </a:p>
          <a:p>
            <a:pPr marL="0" indent="0">
              <a:buNone/>
            </a:pPr>
            <a:r>
              <a:rPr lang="en-US" dirty="0"/>
              <a:t>The aim was to increase the output of animal production in terms 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Milk production (goats and cows),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Animal fattening (lambs)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Reproductive performance (sheep).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7E133-4CE2-4362-B7EF-6BAD0C7B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046922"/>
            <a:ext cx="4462659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ED95-E642-40A1-851D-3647F2A3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US" b="1" cap="small" dirty="0"/>
              <a:t>Animal Production Smart Agriculture Packages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EA8D-E6D4-4E6D-BDE0-DB0E70CC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5536096" cy="51035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Milk production: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 100% average increase above the non-supplemented animals.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feed rations were 200 gm per goat per day and 2 kg per cow per day of oil seed cake.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Net return of US$ 12,140 from 57 goats and US$ 7,793 from 35 cows.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D49DB4-EEFD-4513-88D5-495D300C1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76969"/>
              </p:ext>
            </p:extLst>
          </p:nvPr>
        </p:nvGraphicFramePr>
        <p:xfrm>
          <a:off x="6639339" y="1073425"/>
          <a:ext cx="4714461" cy="418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417">
                  <a:extLst>
                    <a:ext uri="{9D8B030D-6E8A-4147-A177-3AD203B41FA5}">
                      <a16:colId xmlns:a16="http://schemas.microsoft.com/office/drawing/2014/main" val="1323448753"/>
                    </a:ext>
                  </a:extLst>
                </a:gridCol>
                <a:gridCol w="1161534">
                  <a:extLst>
                    <a:ext uri="{9D8B030D-6E8A-4147-A177-3AD203B41FA5}">
                      <a16:colId xmlns:a16="http://schemas.microsoft.com/office/drawing/2014/main" val="1690963697"/>
                    </a:ext>
                  </a:extLst>
                </a:gridCol>
                <a:gridCol w="1366510">
                  <a:extLst>
                    <a:ext uri="{9D8B030D-6E8A-4147-A177-3AD203B41FA5}">
                      <a16:colId xmlns:a16="http://schemas.microsoft.com/office/drawing/2014/main" val="3664207216"/>
                    </a:ext>
                  </a:extLst>
                </a:gridCol>
              </a:tblGrid>
              <a:tr h="322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Parameter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Sand plains watershed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Central clay plain watershed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709377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Lactating Goats: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960940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number of villages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843578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number of goats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867665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No. of benefiting households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331022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Feeding period (days)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44863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milk production (litre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4746.0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4701.0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011330"/>
                  </a:ext>
                </a:extLst>
              </a:tr>
              <a:tr h="322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Average daily milk production (litre)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85762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Milk price per litre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999480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Feed cost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2280.0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330040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Gross income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47470.0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28206.0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027196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Net returns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45190.0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24006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560333"/>
                  </a:ext>
                </a:extLst>
              </a:tr>
              <a:tr h="16106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Lactating Cows (Central clay plains watershed only):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29543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number of villages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169630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number of cows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880103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No. of benefiting households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591080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Feeding period (days)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970908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milk production (litre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9270.0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068116"/>
                  </a:ext>
                </a:extLst>
              </a:tr>
              <a:tr h="322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Average daily milk production (litre)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84175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Milk price per litre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880162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Feed cost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11200.0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397907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Gross income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55620.0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73652"/>
                  </a:ext>
                </a:extLst>
              </a:tr>
              <a:tr h="161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Net returns (SDG)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44420.0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20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74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7A38-1430-4879-A7BA-3F1BFAF4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r>
              <a:rPr lang="en-US" b="1" cap="small" dirty="0"/>
              <a:t>Animal Production Smart Agriculture Packages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1D57-DE86-4924-A411-3AF1C0E8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5681870" cy="5010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Lamb fattening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 weight gain with low-cost rations at 200 gm/head/day for lambs.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180-288 gm daily weight gains over a fattening period (45 days)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Sale prices increased from SDG 400-500 initial prices to as high as SDG 1000-1200 (over 140% increase).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Fattening of 60 lambs (3-6 month old) incurred a net profit of US $ 10,816 to 13 participating producers at US$ 180 per head or US$ 900 per household.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688E8-D69D-47EF-A258-3878884AA0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1166190"/>
            <a:ext cx="5671930" cy="452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92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1124</Words>
  <Application>Microsoft Office PowerPoint</Application>
  <PresentationFormat>Widescreen</PresentationFormat>
  <Paragraphs>190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Introduction</vt:lpstr>
      <vt:lpstr>Introduction</vt:lpstr>
      <vt:lpstr>Introduction</vt:lpstr>
      <vt:lpstr>Introduction</vt:lpstr>
      <vt:lpstr>Implementation Modalities</vt:lpstr>
      <vt:lpstr>Animal Production Smart Agriculture Packages</vt:lpstr>
      <vt:lpstr>Animal Production Smart Agriculture Packages</vt:lpstr>
      <vt:lpstr>Animal Production Smart Agriculture Packages</vt:lpstr>
      <vt:lpstr>Animal Production Smart Agriculture Packages</vt:lpstr>
      <vt:lpstr>Scaling up modalities </vt:lpstr>
      <vt:lpstr>Challenges and Constraints to scaling-up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ElHag</dc:creator>
  <cp:lastModifiedBy>Faisal ElHag</cp:lastModifiedBy>
  <cp:revision>62</cp:revision>
  <dcterms:created xsi:type="dcterms:W3CDTF">2018-09-20T06:29:54Z</dcterms:created>
  <dcterms:modified xsi:type="dcterms:W3CDTF">2018-09-25T07:08:14Z</dcterms:modified>
</cp:coreProperties>
</file>